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66"/>
  </p:notesMasterIdLst>
  <p:handoutMasterIdLst>
    <p:handoutMasterId r:id="rId67"/>
  </p:handoutMasterIdLst>
  <p:sldIdLst>
    <p:sldId id="256" r:id="rId6"/>
    <p:sldId id="1456" r:id="rId7"/>
    <p:sldId id="1454" r:id="rId8"/>
    <p:sldId id="1513" r:id="rId9"/>
    <p:sldId id="1457" r:id="rId10"/>
    <p:sldId id="1458" r:id="rId11"/>
    <p:sldId id="1459" r:id="rId12"/>
    <p:sldId id="1460" r:id="rId13"/>
    <p:sldId id="1461" r:id="rId14"/>
    <p:sldId id="1462" r:id="rId15"/>
    <p:sldId id="1463" r:id="rId16"/>
    <p:sldId id="1464" r:id="rId17"/>
    <p:sldId id="1465" r:id="rId18"/>
    <p:sldId id="1466" r:id="rId19"/>
    <p:sldId id="1467" r:id="rId20"/>
    <p:sldId id="1468" r:id="rId21"/>
    <p:sldId id="1469" r:id="rId22"/>
    <p:sldId id="1470" r:id="rId23"/>
    <p:sldId id="1471" r:id="rId24"/>
    <p:sldId id="1472" r:id="rId25"/>
    <p:sldId id="1473" r:id="rId26"/>
    <p:sldId id="1474" r:id="rId27"/>
    <p:sldId id="1475" r:id="rId28"/>
    <p:sldId id="1476" r:id="rId29"/>
    <p:sldId id="1477" r:id="rId30"/>
    <p:sldId id="1478" r:id="rId31"/>
    <p:sldId id="1479" r:id="rId32"/>
    <p:sldId id="1480" r:id="rId33"/>
    <p:sldId id="1481" r:id="rId34"/>
    <p:sldId id="1482" r:id="rId35"/>
    <p:sldId id="1483" r:id="rId36"/>
    <p:sldId id="1484" r:id="rId37"/>
    <p:sldId id="1485" r:id="rId38"/>
    <p:sldId id="1486" r:id="rId39"/>
    <p:sldId id="1487" r:id="rId40"/>
    <p:sldId id="1488" r:id="rId41"/>
    <p:sldId id="1489" r:id="rId42"/>
    <p:sldId id="1490" r:id="rId43"/>
    <p:sldId id="1491" r:id="rId44"/>
    <p:sldId id="1492" r:id="rId45"/>
    <p:sldId id="1493" r:id="rId46"/>
    <p:sldId id="1494" r:id="rId47"/>
    <p:sldId id="1495" r:id="rId48"/>
    <p:sldId id="1496" r:id="rId49"/>
    <p:sldId id="1497" r:id="rId50"/>
    <p:sldId id="1498" r:id="rId51"/>
    <p:sldId id="1499" r:id="rId52"/>
    <p:sldId id="1500" r:id="rId53"/>
    <p:sldId id="1501" r:id="rId54"/>
    <p:sldId id="1502" r:id="rId55"/>
    <p:sldId id="1503" r:id="rId56"/>
    <p:sldId id="1504" r:id="rId57"/>
    <p:sldId id="1505" r:id="rId58"/>
    <p:sldId id="1506" r:id="rId59"/>
    <p:sldId id="1507" r:id="rId60"/>
    <p:sldId id="1508" r:id="rId61"/>
    <p:sldId id="1509" r:id="rId62"/>
    <p:sldId id="1510" r:id="rId63"/>
    <p:sldId id="1511" r:id="rId64"/>
    <p:sldId id="151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54" d="100"/>
          <a:sy n="154" d="100"/>
        </p:scale>
        <p:origin x="456"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1/31/2020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1/31/2020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we talk</a:t>
            </a:r>
            <a:r>
              <a:rPr lang="en-US" baseline="0" dirty="0"/>
              <a:t> about memory wall as an impediment to continuing increase in sequential computing performance and we said that the problem is that memory cannot keep up feeding the raw number crunching capability of the CPU.</a:t>
            </a:r>
          </a:p>
          <a:p>
            <a:r>
              <a:rPr lang="en-US" baseline="0" dirty="0"/>
              <a:t>But then, </a:t>
            </a:r>
            <a:r>
              <a:rPr lang="en-US" b="1" baseline="0" dirty="0"/>
              <a:t>how can parallel computing be the answer</a:t>
            </a:r>
            <a:r>
              <a:rPr lang="en-US" baseline="0" dirty="0"/>
              <a:t>? How could memory serve now multiple “consumers” and yet overall performance increase?</a:t>
            </a:r>
          </a:p>
          <a:p>
            <a:endParaRPr lang="en-US" baseline="0" dirty="0"/>
          </a:p>
          <a:p>
            <a:r>
              <a:rPr lang="en-US" baseline="0" dirty="0"/>
              <a:t>To explain this, we note that memory performance is related to two key concepts:</a:t>
            </a:r>
          </a:p>
          <a:p>
            <a:pPr marL="174913" indent="-174913">
              <a:buFont typeface="Arial" panose="020B0604020202020204" pitchFamily="34" charset="0"/>
              <a:buChar char="•"/>
            </a:pPr>
            <a:r>
              <a:rPr lang="en-US" baseline="0" dirty="0"/>
              <a:t>latency</a:t>
            </a:r>
          </a:p>
          <a:p>
            <a:pPr marL="174913" indent="-174913">
              <a:buFont typeface="Arial" panose="020B0604020202020204" pitchFamily="34" charset="0"/>
              <a:buChar char="•"/>
            </a:pPr>
            <a:r>
              <a:rPr lang="en-US" baseline="0" dirty="0"/>
              <a:t>bandwidth</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a:t>
            </a:fld>
            <a:endParaRPr lang="en-US"/>
          </a:p>
        </p:txBody>
      </p:sp>
    </p:spTree>
    <p:extLst>
      <p:ext uri="{BB962C8B-B14F-4D97-AF65-F5344CB8AC3E}">
        <p14:creationId xmlns:p14="http://schemas.microsoft.com/office/powerpoint/2010/main" val="259242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we talk</a:t>
            </a:r>
            <a:r>
              <a:rPr lang="en-US" baseline="0" dirty="0"/>
              <a:t> about memory wall as an impediment to continuing increase in sequential computing performance and we said that the problem is that memory cannot keep up feeding the raw number crunching capability of the CPU.</a:t>
            </a:r>
          </a:p>
          <a:p>
            <a:r>
              <a:rPr lang="en-US" baseline="0" dirty="0"/>
              <a:t>But then, </a:t>
            </a:r>
            <a:r>
              <a:rPr lang="en-US" b="1" baseline="0" dirty="0"/>
              <a:t>how can parallel computing be the answer</a:t>
            </a:r>
            <a:r>
              <a:rPr lang="en-US" baseline="0" dirty="0"/>
              <a:t>? How could memory serve now multiple “consumers” and yet overall performance increase?</a:t>
            </a:r>
          </a:p>
          <a:p>
            <a:endParaRPr lang="en-US" baseline="0" dirty="0"/>
          </a:p>
          <a:p>
            <a:r>
              <a:rPr lang="en-US" baseline="0" dirty="0"/>
              <a:t>To explain this, we note that memory performance is related to two key concepts:</a:t>
            </a:r>
          </a:p>
          <a:p>
            <a:pPr marL="174913" indent="-174913">
              <a:buFont typeface="Arial" panose="020B0604020202020204" pitchFamily="34" charset="0"/>
              <a:buChar char="•"/>
            </a:pPr>
            <a:r>
              <a:rPr lang="en-US" baseline="0" dirty="0"/>
              <a:t>latency</a:t>
            </a:r>
          </a:p>
          <a:p>
            <a:pPr marL="174913" indent="-174913">
              <a:buFont typeface="Arial" panose="020B0604020202020204" pitchFamily="34" charset="0"/>
              <a:buChar char="•"/>
            </a:pPr>
            <a:r>
              <a:rPr lang="en-US" baseline="0" dirty="0"/>
              <a:t>bandwidth</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37</a:t>
            </a:fld>
            <a:endParaRPr lang="en-US"/>
          </a:p>
        </p:txBody>
      </p:sp>
    </p:spTree>
    <p:extLst>
      <p:ext uri="{BB962C8B-B14F-4D97-AF65-F5344CB8AC3E}">
        <p14:creationId xmlns:p14="http://schemas.microsoft.com/office/powerpoint/2010/main" val="218938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38</a:t>
            </a:fld>
            <a:endParaRPr lang="en-US"/>
          </a:p>
        </p:txBody>
      </p:sp>
    </p:spTree>
    <p:extLst>
      <p:ext uri="{BB962C8B-B14F-4D97-AF65-F5344CB8AC3E}">
        <p14:creationId xmlns:p14="http://schemas.microsoft.com/office/powerpoint/2010/main" val="397849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40</a:t>
            </a:fld>
            <a:endParaRPr lang="en-US"/>
          </a:p>
        </p:txBody>
      </p:sp>
    </p:spTree>
    <p:extLst>
      <p:ext uri="{BB962C8B-B14F-4D97-AF65-F5344CB8AC3E}">
        <p14:creationId xmlns:p14="http://schemas.microsoft.com/office/powerpoint/2010/main" val="52353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41</a:t>
            </a:fld>
            <a:endParaRPr lang="en-US"/>
          </a:p>
        </p:txBody>
      </p:sp>
    </p:spTree>
    <p:extLst>
      <p:ext uri="{BB962C8B-B14F-4D97-AF65-F5344CB8AC3E}">
        <p14:creationId xmlns:p14="http://schemas.microsoft.com/office/powerpoint/2010/main" val="247188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0580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50</a:t>
            </a:fld>
            <a:endParaRPr lang="en-US"/>
          </a:p>
        </p:txBody>
      </p:sp>
    </p:spTree>
    <p:extLst>
      <p:ext uri="{BB962C8B-B14F-4D97-AF65-F5344CB8AC3E}">
        <p14:creationId xmlns:p14="http://schemas.microsoft.com/office/powerpoint/2010/main" val="3642033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52</a:t>
            </a:fld>
            <a:endParaRPr lang="en-US"/>
          </a:p>
        </p:txBody>
      </p:sp>
    </p:spTree>
    <p:extLst>
      <p:ext uri="{BB962C8B-B14F-4D97-AF65-F5344CB8AC3E}">
        <p14:creationId xmlns:p14="http://schemas.microsoft.com/office/powerpoint/2010/main" val="368895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53</a:t>
            </a:fld>
            <a:endParaRPr lang="en-US"/>
          </a:p>
        </p:txBody>
      </p:sp>
    </p:spTree>
    <p:extLst>
      <p:ext uri="{BB962C8B-B14F-4D97-AF65-F5344CB8AC3E}">
        <p14:creationId xmlns:p14="http://schemas.microsoft.com/office/powerpoint/2010/main" val="801935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54</a:t>
            </a:fld>
            <a:endParaRPr lang="en-US"/>
          </a:p>
        </p:txBody>
      </p:sp>
    </p:spTree>
    <p:extLst>
      <p:ext uri="{BB962C8B-B14F-4D97-AF65-F5344CB8AC3E}">
        <p14:creationId xmlns:p14="http://schemas.microsoft.com/office/powerpoint/2010/main" val="25468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55</a:t>
            </a:fld>
            <a:endParaRPr lang="en-US"/>
          </a:p>
        </p:txBody>
      </p:sp>
    </p:spTree>
    <p:extLst>
      <p:ext uri="{BB962C8B-B14F-4D97-AF65-F5344CB8AC3E}">
        <p14:creationId xmlns:p14="http://schemas.microsoft.com/office/powerpoint/2010/main" val="47244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8082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56</a:t>
            </a:fld>
            <a:endParaRPr lang="en-US"/>
          </a:p>
        </p:txBody>
      </p:sp>
    </p:spTree>
    <p:extLst>
      <p:ext uri="{BB962C8B-B14F-4D97-AF65-F5344CB8AC3E}">
        <p14:creationId xmlns:p14="http://schemas.microsoft.com/office/powerpoint/2010/main" val="3989831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57</a:t>
            </a:fld>
            <a:endParaRPr lang="en-US"/>
          </a:p>
        </p:txBody>
      </p:sp>
    </p:spTree>
    <p:extLst>
      <p:ext uri="{BB962C8B-B14F-4D97-AF65-F5344CB8AC3E}">
        <p14:creationId xmlns:p14="http://schemas.microsoft.com/office/powerpoint/2010/main" val="2702190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58</a:t>
            </a:fld>
            <a:endParaRPr lang="en-US"/>
          </a:p>
        </p:txBody>
      </p:sp>
    </p:spTree>
    <p:extLst>
      <p:ext uri="{BB962C8B-B14F-4D97-AF65-F5344CB8AC3E}">
        <p14:creationId xmlns:p14="http://schemas.microsoft.com/office/powerpoint/2010/main" val="152008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1766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2729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11</a:t>
            </a:fld>
            <a:endParaRPr lang="en-US"/>
          </a:p>
        </p:txBody>
      </p:sp>
    </p:spTree>
    <p:extLst>
      <p:ext uri="{BB962C8B-B14F-4D97-AF65-F5344CB8AC3E}">
        <p14:creationId xmlns:p14="http://schemas.microsoft.com/office/powerpoint/2010/main" val="276787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87871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5871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906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7314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69505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anandtech.com/show/6993/intel-iris-pro-5200-graphics-review-core-i74950hq-tested/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470.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hyperlink" Target="http://www.google.com/url?sa=i&amp;rct=j&amp;q=&amp;esrc=s&amp;source=images&amp;cd=&amp;cad=rja&amp;uact=8&amp;ved=0ahUKEwj93_aDlf_KAhVCXR4KHbAiDIoQjRwIBw&amp;url=http://www.pcmag.com/article2/0,2817,2419884,00.asp&amp;psig=AFQjCNHi1OjG5ApxQhqv_dyCgDMiSF66ZA&amp;ust=1455811067509630"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a:t>
            </a:r>
            <a:r>
              <a:rPr lang="en-US" dirty="0" smtClean="0"/>
              <a:t>05</a:t>
            </a:r>
            <a:endParaRPr lang="en-US" dirty="0"/>
          </a:p>
          <a:p>
            <a:r>
              <a:rPr lang="en-US" dirty="0" smtClean="0"/>
              <a:t>01/31/2019</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smtClean="0"/>
              <a:t>Processor Clock vs. Memory Clock</a:t>
            </a:r>
            <a:endParaRPr lang="en-US" dirty="0"/>
          </a:p>
        </p:txBody>
      </p:sp>
      <p:sp>
        <p:nvSpPr>
          <p:cNvPr id="6" name="Content Placeholder 5"/>
          <p:cNvSpPr>
            <a:spLocks noGrp="1"/>
          </p:cNvSpPr>
          <p:nvPr>
            <p:ph sz="half" idx="1"/>
          </p:nvPr>
        </p:nvSpPr>
        <p:spPr/>
        <p:txBody>
          <a:bodyPr/>
          <a:lstStyle/>
          <a:p>
            <a:endParaRPr lang="en-US" dirty="0" smtClean="0"/>
          </a:p>
          <a:p>
            <a:r>
              <a:rPr lang="en-US" dirty="0" smtClean="0"/>
              <a:t>Processor Clock: (look for the box          )</a:t>
            </a:r>
          </a:p>
          <a:p>
            <a:pPr lvl="1"/>
            <a:r>
              <a:rPr lang="en-US" dirty="0" smtClean="0"/>
              <a:t>Dictates/defines the frequency at which Functional Units operate</a:t>
            </a:r>
          </a:p>
          <a:p>
            <a:endParaRPr lang="en-US" dirty="0"/>
          </a:p>
          <a:p>
            <a:endParaRPr lang="en-US" dirty="0"/>
          </a:p>
          <a:p>
            <a:r>
              <a:rPr lang="en-US" dirty="0" smtClean="0"/>
              <a:t>Memory Clock:</a:t>
            </a:r>
          </a:p>
          <a:p>
            <a:pPr lvl="1"/>
            <a:r>
              <a:rPr lang="en-US" dirty="0" smtClean="0"/>
              <a:t>Dictates/defines the frequency used to move data into/out from main memory into cache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64577" y="1551240"/>
            <a:ext cx="1181221" cy="369332"/>
          </a:xfrm>
          <a:prstGeom prst="rect">
            <a:avLst/>
          </a:prstGeom>
        </p:spPr>
        <p:txBody>
          <a:bodyPr wrap="none">
            <a:spAutoFit/>
          </a:bodyPr>
          <a:lstStyle/>
          <a:p>
            <a:r>
              <a:rPr lang="en-US" dirty="0" smtClean="0"/>
              <a:t>From RAM</a:t>
            </a:r>
            <a:endParaRPr lang="en-US" dirty="0"/>
          </a:p>
        </p:txBody>
      </p:sp>
      <p:sp>
        <p:nvSpPr>
          <p:cNvPr id="21" name="Rectangle 20"/>
          <p:cNvSpPr/>
          <p:nvPr/>
        </p:nvSpPr>
        <p:spPr>
          <a:xfrm>
            <a:off x="9978777" y="6212820"/>
            <a:ext cx="1484509" cy="369332"/>
          </a:xfrm>
          <a:prstGeom prst="rect">
            <a:avLst/>
          </a:prstGeom>
        </p:spPr>
        <p:txBody>
          <a:bodyPr wrap="none">
            <a:spAutoFit/>
          </a:bodyPr>
          <a:lstStyle/>
          <a:p>
            <a:r>
              <a:rPr lang="en-US" dirty="0" smtClean="0"/>
              <a:t>To/From RAM</a:t>
            </a:r>
            <a:endParaRPr lang="en-US" dirty="0"/>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Caches: How large? Also, how fast?</a:t>
            </a:r>
          </a:p>
        </p:txBody>
      </p:sp>
      <p:sp>
        <p:nvSpPr>
          <p:cNvPr id="3" name="Content Placeholder 2"/>
          <p:cNvSpPr>
            <a:spLocks noGrp="1"/>
          </p:cNvSpPr>
          <p:nvPr>
            <p:ph idx="1"/>
          </p:nvPr>
        </p:nvSpPr>
        <p:spPr/>
        <p:txBody>
          <a:bodyPr/>
          <a:lstStyle/>
          <a:p>
            <a:r>
              <a:rPr lang="en-US" dirty="0"/>
              <a:t>Ratio between cache size and main memory size</a:t>
            </a:r>
          </a:p>
          <a:p>
            <a:pPr lvl="1"/>
            <a:r>
              <a:rPr lang="en-US" dirty="0"/>
              <a:t>Reasonable to expect something like </a:t>
            </a:r>
            <a:r>
              <a:rPr lang="en-US" dirty="0">
                <a:solidFill>
                  <a:srgbClr val="0070C0"/>
                </a:solidFill>
              </a:rPr>
              <a:t>1:1000</a:t>
            </a:r>
          </a:p>
          <a:p>
            <a:pPr lvl="2"/>
            <a:r>
              <a:rPr lang="en-US" dirty="0"/>
              <a:t>2013: 4 MB of L3 cache, versus 4 GB of main memory</a:t>
            </a:r>
          </a:p>
          <a:p>
            <a:pPr lvl="2"/>
            <a:r>
              <a:rPr lang="en-US" dirty="0"/>
              <a:t>2017: 55 MB of L3 cache, versus 64 GB of main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11</a:t>
            </a:fld>
            <a:endParaRPr lang="en-US" altLang="en-US" dirty="0"/>
          </a:p>
        </p:txBody>
      </p:sp>
      <p:pic>
        <p:nvPicPr>
          <p:cNvPr id="5" name="Picture 4"/>
          <p:cNvPicPr>
            <a:picLocks noChangeAspect="1"/>
          </p:cNvPicPr>
          <p:nvPr/>
        </p:nvPicPr>
        <p:blipFill rotWithShape="1">
          <a:blip r:embed="rId3"/>
          <a:srcRect l="1518" t="6938" r="1281" b="1476"/>
          <a:stretch/>
        </p:blipFill>
        <p:spPr>
          <a:xfrm>
            <a:off x="3410422" y="3480760"/>
            <a:ext cx="4702339" cy="3072440"/>
          </a:xfrm>
          <a:prstGeom prst="rect">
            <a:avLst/>
          </a:prstGeom>
        </p:spPr>
      </p:pic>
      <p:sp>
        <p:nvSpPr>
          <p:cNvPr id="7" name="Rectangle 6"/>
          <p:cNvSpPr/>
          <p:nvPr/>
        </p:nvSpPr>
        <p:spPr>
          <a:xfrm>
            <a:off x="4906950" y="3548390"/>
            <a:ext cx="2047676" cy="523220"/>
          </a:xfrm>
          <a:prstGeom prst="rect">
            <a:avLst/>
          </a:prstGeom>
        </p:spPr>
        <p:txBody>
          <a:bodyPr wrap="none">
            <a:spAutoFit/>
          </a:bodyPr>
          <a:lstStyle/>
          <a:p>
            <a:r>
              <a:rPr lang="en-US" sz="1400" dirty="0">
                <a:latin typeface="+mj-lt"/>
              </a:rPr>
              <a:t>Vintage: 2013</a:t>
            </a:r>
            <a:br>
              <a:rPr lang="en-US" sz="1400" dirty="0">
                <a:latin typeface="+mj-lt"/>
              </a:rPr>
            </a:br>
            <a:r>
              <a:rPr lang="en-US" sz="1400" dirty="0">
                <a:latin typeface="+mj-lt"/>
              </a:rPr>
              <a:t>(related to Intel’s Haswell)</a:t>
            </a:r>
          </a:p>
        </p:txBody>
      </p:sp>
      <p:sp>
        <p:nvSpPr>
          <p:cNvPr id="8" name="Rectangle 7"/>
          <p:cNvSpPr/>
          <p:nvPr/>
        </p:nvSpPr>
        <p:spPr>
          <a:xfrm rot="16200000">
            <a:off x="2327143" y="4759460"/>
            <a:ext cx="2145139" cy="246221"/>
          </a:xfrm>
          <a:prstGeom prst="rect">
            <a:avLst/>
          </a:prstGeom>
          <a:solidFill>
            <a:schemeClr val="bg1"/>
          </a:solidFill>
        </p:spPr>
        <p:txBody>
          <a:bodyPr wrap="none">
            <a:spAutoFit/>
          </a:bodyPr>
          <a:lstStyle/>
          <a:p>
            <a:r>
              <a:rPr lang="en-US" sz="1000" dirty="0">
                <a:latin typeface="Georgia" panose="02040502050405020303" pitchFamily="18" charset="0"/>
              </a:rPr>
              <a:t>Latency in Clocks –Lower is Better</a:t>
            </a:r>
          </a:p>
        </p:txBody>
      </p:sp>
      <p:sp>
        <p:nvSpPr>
          <p:cNvPr id="9" name="Rectangle 8"/>
          <p:cNvSpPr/>
          <p:nvPr/>
        </p:nvSpPr>
        <p:spPr>
          <a:xfrm>
            <a:off x="8021564" y="5820332"/>
            <a:ext cx="760144" cy="246221"/>
          </a:xfrm>
          <a:prstGeom prst="rect">
            <a:avLst/>
          </a:prstGeom>
          <a:solidFill>
            <a:schemeClr val="bg1"/>
          </a:solidFill>
        </p:spPr>
        <p:txBody>
          <a:bodyPr wrap="none">
            <a:spAutoFit/>
          </a:bodyPr>
          <a:lstStyle/>
          <a:p>
            <a:r>
              <a:rPr lang="en-US" sz="1000" dirty="0">
                <a:latin typeface="Georgia" panose="02040502050405020303" pitchFamily="18" charset="0"/>
              </a:rPr>
              <a:t>(log scale)</a:t>
            </a:r>
          </a:p>
        </p:txBody>
      </p:sp>
      <p:sp>
        <p:nvSpPr>
          <p:cNvPr id="10" name="Rectangle 9"/>
          <p:cNvSpPr/>
          <p:nvPr/>
        </p:nvSpPr>
        <p:spPr>
          <a:xfrm>
            <a:off x="8527074" y="5207419"/>
            <a:ext cx="3166829" cy="276999"/>
          </a:xfrm>
          <a:prstGeom prst="rect">
            <a:avLst/>
          </a:prstGeom>
        </p:spPr>
        <p:txBody>
          <a:bodyPr wrap="none">
            <a:spAutoFit/>
          </a:bodyPr>
          <a:lstStyle/>
          <a:p>
            <a:r>
              <a:rPr lang="en-US" sz="1200" dirty="0"/>
              <a:t>This chip has L4 cache, read more about it </a:t>
            </a:r>
            <a:r>
              <a:rPr lang="en-US" sz="1200" dirty="0">
                <a:hlinkClick r:id="rId4"/>
              </a:rPr>
              <a:t>here</a:t>
            </a:r>
            <a:endParaRPr lang="en-US" sz="1200" dirty="0"/>
          </a:p>
        </p:txBody>
      </p:sp>
      <p:cxnSp>
        <p:nvCxnSpPr>
          <p:cNvPr id="12" name="Straight Arrow Connector 11"/>
          <p:cNvCxnSpPr>
            <a:stCxn id="10" idx="1"/>
          </p:cNvCxnSpPr>
          <p:nvPr/>
        </p:nvCxnSpPr>
        <p:spPr>
          <a:xfrm flipH="1" flipV="1">
            <a:off x="7530353" y="4882570"/>
            <a:ext cx="996721" cy="46334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27074" y="3074321"/>
            <a:ext cx="3181320" cy="461665"/>
          </a:xfrm>
          <a:prstGeom prst="rect">
            <a:avLst/>
          </a:prstGeom>
        </p:spPr>
        <p:txBody>
          <a:bodyPr wrap="none">
            <a:spAutoFit/>
          </a:bodyPr>
          <a:lstStyle/>
          <a:p>
            <a:r>
              <a:rPr lang="en-US" sz="1200" dirty="0"/>
              <a:t>This is the overhead of a system memory access</a:t>
            </a:r>
            <a:br>
              <a:rPr lang="en-US" sz="1200" dirty="0"/>
            </a:br>
            <a:r>
              <a:rPr lang="en-US" sz="1200" dirty="0"/>
              <a:t>(about 100+ cycles)</a:t>
            </a:r>
          </a:p>
        </p:txBody>
      </p:sp>
    </p:spTree>
    <p:extLst>
      <p:ext uri="{BB962C8B-B14F-4D97-AF65-F5344CB8AC3E}">
        <p14:creationId xmlns:p14="http://schemas.microsoft.com/office/powerpoint/2010/main" val="1978421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12</a:t>
            </a:fld>
            <a:endParaRPr lang="en-US" altLang="en-US"/>
          </a:p>
        </p:txBody>
      </p:sp>
      <p:sp>
        <p:nvSpPr>
          <p:cNvPr id="6" name="Rectangle 5"/>
          <p:cNvSpPr/>
          <p:nvPr/>
        </p:nvSpPr>
        <p:spPr>
          <a:xfrm>
            <a:off x="5068234"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Main Memory</a:t>
            </a:r>
          </a:p>
        </p:txBody>
      </p:sp>
      <p:sp>
        <p:nvSpPr>
          <p:cNvPr id="7" name="Rectangle 6"/>
          <p:cNvSpPr/>
          <p:nvPr/>
        </p:nvSpPr>
        <p:spPr>
          <a:xfrm>
            <a:off x="5943600"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L3 Cache</a:t>
            </a:r>
          </a:p>
        </p:txBody>
      </p:sp>
      <p:cxnSp>
        <p:nvCxnSpPr>
          <p:cNvPr id="9" name="Straight Connector 8"/>
          <p:cNvCxnSpPr/>
          <p:nvPr/>
        </p:nvCxnSpPr>
        <p:spPr>
          <a:xfrm flipH="1" flipV="1">
            <a:off x="4267200" y="4803021"/>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5257800" y="3903402"/>
            <a:ext cx="800100" cy="818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6553200"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5677834"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45190" y="4803021"/>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sp>
        <p:nvSpPr>
          <p:cNvPr id="14" name="Rectangle 13"/>
          <p:cNvSpPr/>
          <p:nvPr/>
        </p:nvSpPr>
        <p:spPr>
          <a:xfrm>
            <a:off x="6057900" y="3795485"/>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L2 Cache</a:t>
            </a:r>
          </a:p>
        </p:txBody>
      </p:sp>
      <p:sp>
        <p:nvSpPr>
          <p:cNvPr id="15" name="Rectangle 14"/>
          <p:cNvSpPr/>
          <p:nvPr/>
        </p:nvSpPr>
        <p:spPr>
          <a:xfrm>
            <a:off x="6248400" y="3343346"/>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D$</a:t>
            </a:r>
          </a:p>
        </p:txBody>
      </p:sp>
      <p:sp>
        <p:nvSpPr>
          <p:cNvPr id="16" name="Rectangle 15"/>
          <p:cNvSpPr/>
          <p:nvPr/>
        </p:nvSpPr>
        <p:spPr>
          <a:xfrm>
            <a:off x="4343400"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CPU Core</a:t>
            </a:r>
          </a:p>
        </p:txBody>
      </p:sp>
      <p:sp>
        <p:nvSpPr>
          <p:cNvPr id="17" name="Rectangle 16"/>
          <p:cNvSpPr/>
          <p:nvPr/>
        </p:nvSpPr>
        <p:spPr>
          <a:xfrm>
            <a:off x="4648200" y="3810001"/>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I$</a:t>
            </a:r>
          </a:p>
        </p:txBody>
      </p:sp>
      <p:cxnSp>
        <p:nvCxnSpPr>
          <p:cNvPr id="19" name="Straight Arrow Connector 18"/>
          <p:cNvCxnSpPr>
            <a:stCxn id="14" idx="2"/>
            <a:endCxn id="7" idx="0"/>
          </p:cNvCxnSpPr>
          <p:nvPr/>
        </p:nvCxnSpPr>
        <p:spPr>
          <a:xfrm>
            <a:off x="6553200" y="4011318"/>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6553200" y="3546509"/>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3"/>
            <a:endCxn id="15" idx="1"/>
          </p:cNvCxnSpPr>
          <p:nvPr/>
        </p:nvCxnSpPr>
        <p:spPr>
          <a:xfrm>
            <a:off x="5562600" y="3444927"/>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4953000"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727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861835"/>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1" name="Rectangle 404"/>
          <p:cNvSpPr>
            <a:spLocks noChangeArrowheads="1"/>
          </p:cNvSpPr>
          <p:nvPr/>
        </p:nvSpPr>
        <p:spPr bwMode="auto">
          <a:xfrm>
            <a:off x="19812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0" name="Rectangle 413"/>
          <p:cNvSpPr>
            <a:spLocks noChangeArrowheads="1"/>
          </p:cNvSpPr>
          <p:nvPr/>
        </p:nvSpPr>
        <p:spPr bwMode="auto">
          <a:xfrm>
            <a:off x="57150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 name="Title 1"/>
          <p:cNvSpPr>
            <a:spLocks noGrp="1"/>
          </p:cNvSpPr>
          <p:nvPr>
            <p:ph type="title"/>
          </p:nvPr>
        </p:nvSpPr>
        <p:spPr>
          <a:xfrm>
            <a:off x="1752600" y="122238"/>
            <a:ext cx="7543800" cy="868362"/>
          </a:xfrm>
          <a:noFill/>
        </p:spPr>
        <p:txBody>
          <a:bodyPr/>
          <a:lstStyle/>
          <a:p>
            <a:r>
              <a:rPr lang="en-US" dirty="0"/>
              <a:t>Intel Core i7 Cache Hierarchy</a:t>
            </a:r>
          </a:p>
        </p:txBody>
      </p:sp>
      <p:sp>
        <p:nvSpPr>
          <p:cNvPr id="4" name="Rectangle 396"/>
          <p:cNvSpPr>
            <a:spLocks noChangeArrowheads="1"/>
          </p:cNvSpPr>
          <p:nvPr/>
        </p:nvSpPr>
        <p:spPr bwMode="auto">
          <a:xfrm>
            <a:off x="21463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dirty="0" err="1">
                <a:latin typeface="Calibri" panose="020F0502020204030204" pitchFamily="34" charset="0"/>
              </a:rPr>
              <a:t>Regs</a:t>
            </a:r>
            <a:endParaRPr lang="en-US" dirty="0">
              <a:latin typeface="Calibri" panose="020F0502020204030204" pitchFamily="34" charset="0"/>
            </a:endParaRPr>
          </a:p>
        </p:txBody>
      </p:sp>
      <p:sp>
        <p:nvSpPr>
          <p:cNvPr id="5" name="Rectangle 397"/>
          <p:cNvSpPr>
            <a:spLocks noChangeArrowheads="1"/>
          </p:cNvSpPr>
          <p:nvPr/>
        </p:nvSpPr>
        <p:spPr bwMode="auto">
          <a:xfrm>
            <a:off x="21891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a:latin typeface="Calibri" panose="020F0502020204030204" pitchFamily="34" charset="0"/>
              </a:rPr>
              <a:t>d-cache</a:t>
            </a:r>
          </a:p>
        </p:txBody>
      </p:sp>
      <p:sp>
        <p:nvSpPr>
          <p:cNvPr id="6" name="Rectangle 399"/>
          <p:cNvSpPr>
            <a:spLocks noChangeArrowheads="1"/>
          </p:cNvSpPr>
          <p:nvPr/>
        </p:nvSpPr>
        <p:spPr bwMode="auto">
          <a:xfrm>
            <a:off x="31242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i</a:t>
            </a:r>
            <a:r>
              <a:rPr lang="en-US" dirty="0">
                <a:latin typeface="Calibri" panose="020F0502020204030204" pitchFamily="34" charset="0"/>
              </a:rPr>
              <a:t>-cache</a:t>
            </a:r>
          </a:p>
        </p:txBody>
      </p:sp>
      <p:sp>
        <p:nvSpPr>
          <p:cNvPr id="7" name="Rectangle 400"/>
          <p:cNvSpPr>
            <a:spLocks noChangeArrowheads="1"/>
          </p:cNvSpPr>
          <p:nvPr/>
        </p:nvSpPr>
        <p:spPr bwMode="auto">
          <a:xfrm>
            <a:off x="22098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8" name="Line 401"/>
          <p:cNvSpPr>
            <a:spLocks noChangeShapeType="1"/>
          </p:cNvSpPr>
          <p:nvPr/>
        </p:nvSpPr>
        <p:spPr bwMode="auto">
          <a:xfrm>
            <a:off x="26670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9" name="Line 402"/>
          <p:cNvSpPr>
            <a:spLocks noChangeShapeType="1"/>
          </p:cNvSpPr>
          <p:nvPr/>
        </p:nvSpPr>
        <p:spPr bwMode="auto">
          <a:xfrm>
            <a:off x="2667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0" name="Line 403"/>
          <p:cNvSpPr>
            <a:spLocks noChangeShapeType="1"/>
          </p:cNvSpPr>
          <p:nvPr/>
        </p:nvSpPr>
        <p:spPr bwMode="auto">
          <a:xfrm>
            <a:off x="35052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2" name="Text Box 405"/>
          <p:cNvSpPr txBox="1">
            <a:spLocks noChangeArrowheads="1"/>
          </p:cNvSpPr>
          <p:nvPr/>
        </p:nvSpPr>
        <p:spPr bwMode="auto">
          <a:xfrm>
            <a:off x="1905000" y="861835"/>
            <a:ext cx="794448" cy="369332"/>
          </a:xfrm>
          <a:prstGeom prst="rect">
            <a:avLst/>
          </a:prstGeom>
          <a:noFill/>
          <a:ln w="12700">
            <a:noFill/>
            <a:miter lim="800000"/>
            <a:headEnd/>
            <a:tailEnd/>
          </a:ln>
          <a:effectLst/>
        </p:spPr>
        <p:txBody>
          <a:bodyPr wrap="none">
            <a:prstTxWarp prst="textNoShape">
              <a:avLst/>
            </a:prstTxWarp>
            <a:spAutoFit/>
          </a:bodyPr>
          <a:lstStyle/>
          <a:p>
            <a:r>
              <a:rPr lang="en-US">
                <a:latin typeface="Calibri" panose="020F0502020204030204" pitchFamily="34" charset="0"/>
              </a:rPr>
              <a:t>Core 0</a:t>
            </a:r>
          </a:p>
        </p:txBody>
      </p:sp>
      <p:sp>
        <p:nvSpPr>
          <p:cNvPr id="13" name="Rectangle 406"/>
          <p:cNvSpPr>
            <a:spLocks noChangeArrowheads="1"/>
          </p:cNvSpPr>
          <p:nvPr/>
        </p:nvSpPr>
        <p:spPr bwMode="auto">
          <a:xfrm>
            <a:off x="58801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Regs</a:t>
            </a:r>
          </a:p>
        </p:txBody>
      </p:sp>
      <p:sp>
        <p:nvSpPr>
          <p:cNvPr id="14" name="Rectangle 407"/>
          <p:cNvSpPr>
            <a:spLocks noChangeArrowheads="1"/>
          </p:cNvSpPr>
          <p:nvPr/>
        </p:nvSpPr>
        <p:spPr bwMode="auto">
          <a:xfrm>
            <a:off x="59229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d</a:t>
            </a:r>
            <a:r>
              <a:rPr lang="en-US" dirty="0">
                <a:latin typeface="Calibri" panose="020F0502020204030204" pitchFamily="34" charset="0"/>
              </a:rPr>
              <a:t>-cache</a:t>
            </a:r>
          </a:p>
        </p:txBody>
      </p:sp>
      <p:sp>
        <p:nvSpPr>
          <p:cNvPr id="15" name="Rectangle 408"/>
          <p:cNvSpPr>
            <a:spLocks noChangeArrowheads="1"/>
          </p:cNvSpPr>
          <p:nvPr/>
        </p:nvSpPr>
        <p:spPr bwMode="auto">
          <a:xfrm>
            <a:off x="68580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L1 </a:t>
            </a:r>
          </a:p>
          <a:p>
            <a:pPr algn="ctr"/>
            <a:r>
              <a:rPr lang="en-US">
                <a:latin typeface="Calibri" panose="020F0502020204030204" pitchFamily="34" charset="0"/>
              </a:rPr>
              <a:t>i-cache</a:t>
            </a:r>
          </a:p>
        </p:txBody>
      </p:sp>
      <p:sp>
        <p:nvSpPr>
          <p:cNvPr id="16" name="Rectangle 409"/>
          <p:cNvSpPr>
            <a:spLocks noChangeArrowheads="1"/>
          </p:cNvSpPr>
          <p:nvPr/>
        </p:nvSpPr>
        <p:spPr bwMode="auto">
          <a:xfrm>
            <a:off x="59436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17" name="Line 410"/>
          <p:cNvSpPr>
            <a:spLocks noChangeShapeType="1"/>
          </p:cNvSpPr>
          <p:nvPr/>
        </p:nvSpPr>
        <p:spPr bwMode="auto">
          <a:xfrm>
            <a:off x="64008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8" name="Line 411"/>
          <p:cNvSpPr>
            <a:spLocks noChangeShapeType="1"/>
          </p:cNvSpPr>
          <p:nvPr/>
        </p:nvSpPr>
        <p:spPr bwMode="auto">
          <a:xfrm>
            <a:off x="64008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9" name="Line 412"/>
          <p:cNvSpPr>
            <a:spLocks noChangeShapeType="1"/>
          </p:cNvSpPr>
          <p:nvPr/>
        </p:nvSpPr>
        <p:spPr bwMode="auto">
          <a:xfrm>
            <a:off x="7239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1" name="Text Box 414"/>
          <p:cNvSpPr txBox="1">
            <a:spLocks noChangeArrowheads="1"/>
          </p:cNvSpPr>
          <p:nvPr/>
        </p:nvSpPr>
        <p:spPr bwMode="auto">
          <a:xfrm>
            <a:off x="5638800" y="861835"/>
            <a:ext cx="79239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Core 7</a:t>
            </a:r>
          </a:p>
        </p:txBody>
      </p:sp>
      <p:sp>
        <p:nvSpPr>
          <p:cNvPr id="22" name="Text Box 415"/>
          <p:cNvSpPr txBox="1">
            <a:spLocks noChangeArrowheads="1"/>
          </p:cNvSpPr>
          <p:nvPr/>
        </p:nvSpPr>
        <p:spPr bwMode="auto">
          <a:xfrm>
            <a:off x="4572000" y="2168904"/>
            <a:ext cx="723900" cy="646331"/>
          </a:xfrm>
          <a:prstGeom prst="rect">
            <a:avLst/>
          </a:prstGeom>
          <a:noFill/>
          <a:ln w="12700">
            <a:noFill/>
            <a:miter lim="800000"/>
            <a:headEnd/>
            <a:tailEnd/>
          </a:ln>
          <a:effectLst/>
        </p:spPr>
        <p:txBody>
          <a:bodyPr wrap="square">
            <a:prstTxWarp prst="textNoShape">
              <a:avLst/>
            </a:prstTxWarp>
            <a:spAutoFit/>
          </a:bodyPr>
          <a:lstStyle/>
          <a:p>
            <a:pPr algn="ctr"/>
            <a:r>
              <a:rPr lang="en-US" sz="3600" dirty="0">
                <a:latin typeface="Calibri" panose="020F0502020204030204" pitchFamily="34" charset="0"/>
              </a:rPr>
              <a:t>…</a:t>
            </a:r>
          </a:p>
        </p:txBody>
      </p:sp>
      <p:sp>
        <p:nvSpPr>
          <p:cNvPr id="23" name="Line 417"/>
          <p:cNvSpPr>
            <a:spLocks noChangeShapeType="1"/>
          </p:cNvSpPr>
          <p:nvPr/>
        </p:nvSpPr>
        <p:spPr bwMode="auto">
          <a:xfrm>
            <a:off x="30480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4" name="Line 418"/>
          <p:cNvSpPr>
            <a:spLocks noChangeShapeType="1"/>
          </p:cNvSpPr>
          <p:nvPr/>
        </p:nvSpPr>
        <p:spPr bwMode="auto">
          <a:xfrm>
            <a:off x="67818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5" name="Rectangle 419"/>
          <p:cNvSpPr>
            <a:spLocks noChangeArrowheads="1"/>
          </p:cNvSpPr>
          <p:nvPr/>
        </p:nvSpPr>
        <p:spPr bwMode="auto">
          <a:xfrm>
            <a:off x="2698750" y="3986035"/>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L3 unified cache</a:t>
            </a:r>
          </a:p>
          <a:p>
            <a:pPr algn="ctr"/>
            <a:r>
              <a:rPr lang="en-US">
                <a:latin typeface="Calibri" panose="020F0502020204030204" pitchFamily="34" charset="0"/>
              </a:rPr>
              <a:t>(shared by all cores)</a:t>
            </a:r>
          </a:p>
        </p:txBody>
      </p:sp>
      <p:sp>
        <p:nvSpPr>
          <p:cNvPr id="26" name="Rectangle 420"/>
          <p:cNvSpPr>
            <a:spLocks noChangeArrowheads="1"/>
          </p:cNvSpPr>
          <p:nvPr/>
        </p:nvSpPr>
        <p:spPr bwMode="auto">
          <a:xfrm>
            <a:off x="1828800" y="5052835"/>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Main memory</a:t>
            </a:r>
          </a:p>
        </p:txBody>
      </p:sp>
      <p:sp>
        <p:nvSpPr>
          <p:cNvPr id="27" name="Line 421"/>
          <p:cNvSpPr>
            <a:spLocks noChangeShapeType="1"/>
          </p:cNvSpPr>
          <p:nvPr/>
        </p:nvSpPr>
        <p:spPr bwMode="auto">
          <a:xfrm>
            <a:off x="4972050" y="4557535"/>
            <a:ext cx="0" cy="4953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9" name="Text Box 426"/>
          <p:cNvSpPr txBox="1">
            <a:spLocks noChangeArrowheads="1"/>
          </p:cNvSpPr>
          <p:nvPr/>
        </p:nvSpPr>
        <p:spPr bwMode="auto">
          <a:xfrm>
            <a:off x="1752600" y="480835"/>
            <a:ext cx="193982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Processor package</a:t>
            </a:r>
          </a:p>
        </p:txBody>
      </p:sp>
      <p:sp>
        <p:nvSpPr>
          <p:cNvPr id="30" name="TextBox 29"/>
          <p:cNvSpPr txBox="1"/>
          <p:nvPr/>
        </p:nvSpPr>
        <p:spPr>
          <a:xfrm>
            <a:off x="8077199" y="1234917"/>
            <a:ext cx="2656447" cy="3970318"/>
          </a:xfrm>
          <a:prstGeom prst="rect">
            <a:avLst/>
          </a:prstGeom>
          <a:noFill/>
        </p:spPr>
        <p:txBody>
          <a:bodyPr wrap="square" rtlCol="0">
            <a:spAutoFit/>
          </a:bodyPr>
          <a:lstStyle/>
          <a:p>
            <a:r>
              <a:rPr lang="en-US" dirty="0">
                <a:latin typeface="Calibri" panose="020F0502020204030204" pitchFamily="34" charset="0"/>
              </a:rPr>
              <a:t>L1 </a:t>
            </a:r>
            <a:r>
              <a:rPr lang="en-US" dirty="0" err="1">
                <a:latin typeface="Calibri" pitchFamily="34" charset="0"/>
              </a:rPr>
              <a:t>i</a:t>
            </a:r>
            <a:r>
              <a:rPr lang="en-US" dirty="0">
                <a:latin typeface="Calibri" pitchFamily="34" charset="0"/>
              </a:rPr>
              <a:t>-cache and </a:t>
            </a:r>
            <a:r>
              <a:rPr lang="en-US" dirty="0" err="1">
                <a:latin typeface="Calibri" pitchFamily="34" charset="0"/>
              </a:rPr>
              <a:t>d</a:t>
            </a:r>
            <a:r>
              <a:rPr lang="en-US" dirty="0">
                <a:latin typeface="Calibri" pitchFamily="34" charset="0"/>
              </a:rPr>
              <a:t>-cache:</a:t>
            </a:r>
          </a:p>
          <a:p>
            <a:pPr lvl="1"/>
            <a:r>
              <a:rPr lang="en-US" dirty="0">
                <a:latin typeface="Calibri" pitchFamily="34" charset="0"/>
              </a:rPr>
              <a:t>32 KB,  8-way assoc. </a:t>
            </a:r>
          </a:p>
          <a:p>
            <a:pPr lvl="1"/>
            <a:r>
              <a:rPr lang="en-US" dirty="0">
                <a:latin typeface="Calibri" pitchFamily="34" charset="0"/>
              </a:rPr>
              <a:t>Access: 4 cycles</a:t>
            </a:r>
          </a:p>
          <a:p>
            <a:endParaRPr lang="en-US" dirty="0">
              <a:latin typeface="Calibri" pitchFamily="34" charset="0"/>
            </a:endParaRPr>
          </a:p>
          <a:p>
            <a:r>
              <a:rPr lang="en-US" dirty="0">
                <a:latin typeface="Calibri" pitchFamily="34" charset="0"/>
              </a:rPr>
              <a:t>L2 unified cache:</a:t>
            </a:r>
          </a:p>
          <a:p>
            <a:pPr lvl="1"/>
            <a:r>
              <a:rPr lang="en-US" dirty="0">
                <a:latin typeface="Calibri" pitchFamily="34" charset="0"/>
              </a:rPr>
              <a:t> 256 KB, 8-way assoc. </a:t>
            </a:r>
          </a:p>
          <a:p>
            <a:pPr lvl="1"/>
            <a:r>
              <a:rPr lang="en-US" dirty="0">
                <a:latin typeface="Calibri" pitchFamily="34" charset="0"/>
              </a:rPr>
              <a:t>Access: 10 cycles</a:t>
            </a:r>
          </a:p>
          <a:p>
            <a:pPr lvl="1"/>
            <a:endParaRPr lang="en-US" dirty="0">
              <a:latin typeface="Calibri" pitchFamily="34" charset="0"/>
            </a:endParaRPr>
          </a:p>
          <a:p>
            <a:r>
              <a:rPr lang="en-US" dirty="0">
                <a:latin typeface="Calibri" pitchFamily="34" charset="0"/>
              </a:rPr>
              <a:t>L3 unified cache:</a:t>
            </a:r>
          </a:p>
          <a:p>
            <a:pPr lvl="1"/>
            <a:r>
              <a:rPr lang="en-US" dirty="0">
                <a:latin typeface="Calibri" pitchFamily="34" charset="0"/>
              </a:rPr>
              <a:t>8 MB, 16-way  assoc.</a:t>
            </a:r>
          </a:p>
          <a:p>
            <a:pPr lvl="1"/>
            <a:r>
              <a:rPr lang="en-US" dirty="0">
                <a:latin typeface="Calibri" pitchFamily="34" charset="0"/>
              </a:rPr>
              <a:t>Access: 40-75 cycles</a:t>
            </a:r>
          </a:p>
          <a:p>
            <a:pPr lvl="1"/>
            <a:endParaRPr lang="en-US" dirty="0">
              <a:latin typeface="Calibri" pitchFamily="34" charset="0"/>
            </a:endParaRPr>
          </a:p>
          <a:p>
            <a:r>
              <a:rPr lang="en-US" dirty="0">
                <a:latin typeface="Calibri" pitchFamily="34" charset="0"/>
              </a:rPr>
              <a:t>Block size: 64 bytes for all caches.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13</a:t>
            </a:fld>
            <a:endParaRPr lang="en-US" altLang="en-US"/>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3515431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Why Caches Work: the “Principle of Locality”</a:t>
            </a:r>
          </a:p>
        </p:txBody>
      </p:sp>
      <p:sp>
        <p:nvSpPr>
          <p:cNvPr id="3" name="Content Placeholder 2"/>
          <p:cNvSpPr>
            <a:spLocks noGrp="1"/>
          </p:cNvSpPr>
          <p:nvPr>
            <p:ph idx="1"/>
          </p:nvPr>
        </p:nvSpPr>
        <p:spPr/>
        <p:txBody>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a:t>
            </a:r>
            <a:br>
              <a:rPr lang="en-GB" sz="1800" dirty="0"/>
            </a:br>
            <a:r>
              <a:rPr lang="en-GB" sz="1800" dirty="0"/>
              <a:t>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a:t>
            </a:r>
            <a:br>
              <a:rPr lang="en-GB" sz="1800" dirty="0"/>
            </a:br>
            <a:r>
              <a:rPr lang="en-GB" sz="1800" dirty="0"/>
              <a:t>to come into use together”</a:t>
            </a:r>
          </a:p>
        </p:txBody>
      </p:sp>
      <p:sp>
        <p:nvSpPr>
          <p:cNvPr id="14" name="Slide Number Placeholder 13"/>
          <p:cNvSpPr>
            <a:spLocks noGrp="1"/>
          </p:cNvSpPr>
          <p:nvPr>
            <p:ph type="sldNum" sz="quarter" idx="12"/>
          </p:nvPr>
        </p:nvSpPr>
        <p:spPr/>
        <p:txBody>
          <a:bodyPr/>
          <a:lstStyle/>
          <a:p>
            <a:fld id="{04A7C484-7E24-447E-8CB0-5149A4D34DEF}" type="slidenum">
              <a:rPr lang="en-US" altLang="en-US" smtClean="0"/>
              <a:pPr/>
              <a:t>14</a:t>
            </a:fld>
            <a:endParaRPr lang="en-US" altLang="en-US"/>
          </a:p>
        </p:txBody>
      </p:sp>
      <p:grpSp>
        <p:nvGrpSpPr>
          <p:cNvPr id="12" name="Group 11"/>
          <p:cNvGrpSpPr/>
          <p:nvPr/>
        </p:nvGrpSpPr>
        <p:grpSpPr>
          <a:xfrm>
            <a:off x="7696200" y="297180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grpSp>
        <p:nvGrpSpPr>
          <p:cNvPr id="9" name="Group 8"/>
          <p:cNvGrpSpPr/>
          <p:nvPr/>
        </p:nvGrpSpPr>
        <p:grpSpPr>
          <a:xfrm>
            <a:off x="7696200" y="4572001"/>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40921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Temporal Locality</a:t>
            </a:r>
          </a:p>
        </p:txBody>
      </p:sp>
      <p:sp>
        <p:nvSpPr>
          <p:cNvPr id="3" name="Content Placeholder 2"/>
          <p:cNvSpPr>
            <a:spLocks noGrp="1"/>
          </p:cNvSpPr>
          <p:nvPr>
            <p:ph idx="1"/>
          </p:nvPr>
        </p:nvSpPr>
        <p:spPr/>
        <p:txBody>
          <a:bodyPr/>
          <a:lstStyle/>
          <a:p>
            <a:endParaRPr lang="en-US" sz="2000" i="1" dirty="0"/>
          </a:p>
          <a:p>
            <a:endParaRPr lang="en-US" sz="2000" i="1" dirty="0"/>
          </a:p>
          <a:p>
            <a:r>
              <a:rPr lang="en-US" sz="2000" i="1" dirty="0"/>
              <a:t>Temporal Locality</a:t>
            </a:r>
            <a:r>
              <a:rPr lang="en-US" sz="2000" dirty="0"/>
              <a:t> for memory access by a program</a:t>
            </a:r>
          </a:p>
          <a:p>
            <a:pPr lvl="1"/>
            <a:r>
              <a:rPr lang="en-US" sz="1800" dirty="0"/>
              <a:t>Idea: If you access a variable at some time, then you’ll probably keep accessing the same variable for a while</a:t>
            </a:r>
          </a:p>
          <a:p>
            <a:pPr lvl="2"/>
            <a:r>
              <a:rPr lang="en-US" sz="1600" dirty="0"/>
              <a:t>Example: a </a:t>
            </a:r>
            <a:r>
              <a:rPr lang="en-US" sz="1600" dirty="0">
                <a:latin typeface="Consolas" pitchFamily="49" charset="0"/>
                <a:cs typeface="Consolas" pitchFamily="49" charset="0"/>
              </a:rPr>
              <a:t>for</a:t>
            </a:r>
            <a:r>
              <a:rPr lang="en-US" sz="1600" dirty="0"/>
              <a:t> loop with some variables inside the loop </a:t>
            </a:r>
            <a:r>
              <a:rPr lang="en-US" sz="1600" dirty="0">
                <a:latin typeface="cmsy10"/>
                <a:sym typeface="Symbol" panose="05050102010706020507" pitchFamily="18" charset="2"/>
              </a:rPr>
              <a:t></a:t>
            </a:r>
            <a:r>
              <a:rPr lang="en-US" sz="1600" dirty="0"/>
              <a:t> you keep accessing those variables as long as you loop</a:t>
            </a:r>
          </a:p>
          <a:p>
            <a:pPr lvl="1"/>
            <a:endParaRPr lang="en-US" sz="1800" dirty="0"/>
          </a:p>
          <a:p>
            <a:endParaRPr lang="en-US" sz="2000" i="1" dirty="0"/>
          </a:p>
          <a:p>
            <a:r>
              <a:rPr lang="en-US" sz="2000" i="1" dirty="0"/>
              <a:t>Spatial Locality</a:t>
            </a:r>
            <a:r>
              <a:rPr lang="en-US" sz="2000" dirty="0"/>
              <a:t> for memory access by a program</a:t>
            </a:r>
          </a:p>
          <a:p>
            <a:pPr lvl="1"/>
            <a:r>
              <a:rPr lang="en-US" sz="1800" dirty="0"/>
              <a:t>A memory access pattern characterized by bursts of repeated requests for data that is physically located within the same memory region</a:t>
            </a:r>
          </a:p>
          <a:p>
            <a:pPr lvl="1"/>
            <a:r>
              <a:rPr lang="en-US" sz="1800" dirty="0"/>
              <a:t>“Bursts” because these accesses should happen in a sufficiently short interval of time (lest the cache line gets evicted)</a:t>
            </a:r>
          </a:p>
          <a:p>
            <a:pPr lvl="1"/>
            <a:endParaRPr lang="en-US" sz="1800" dirty="0"/>
          </a:p>
          <a:p>
            <a:pPr lvl="1"/>
            <a:endParaRPr lang="en-US" sz="18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15</a:t>
            </a:fld>
            <a:endParaRPr lang="en-US" altLang="en-US"/>
          </a:p>
        </p:txBody>
      </p:sp>
    </p:spTree>
    <p:extLst>
      <p:ext uri="{BB962C8B-B14F-4D97-AF65-F5344CB8AC3E}">
        <p14:creationId xmlns:p14="http://schemas.microsoft.com/office/powerpoint/2010/main" val="169948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regarding concept of “locality”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endParaRPr lang="en-US" sz="2000" dirty="0"/>
              </a:p>
              <a:p>
                <a:endParaRPr lang="en-US" sz="2000" dirty="0"/>
              </a:p>
              <a:p>
                <a:endParaRPr lang="en-US" sz="2000" dirty="0"/>
              </a:p>
              <a:p>
                <a:endParaRPr lang="en-US" sz="2000" dirty="0"/>
              </a:p>
              <a:p>
                <a:r>
                  <a:rPr lang="en-US" sz="2000" dirty="0"/>
                  <a:t>Data references</a:t>
                </a:r>
              </a:p>
              <a:p>
                <a:pPr lvl="1"/>
                <a:r>
                  <a:rPr lang="en-US" sz="1800" dirty="0"/>
                  <a:t>Reference array </a:t>
                </a:r>
                <a:r>
                  <a:rPr lang="en-US" sz="1800" dirty="0">
                    <a:solidFill>
                      <a:srgbClr val="0070C0"/>
                    </a:solidFill>
                    <a:latin typeface="Consolas" panose="020B0609020204030204" pitchFamily="49" charset="0"/>
                  </a:rPr>
                  <a:t>a</a:t>
                </a:r>
                <a:r>
                  <a:rPr lang="en-US" sz="1800" dirty="0"/>
                  <a:t> elements in succession (stride-1 reference pattern)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Reference variable </a:t>
                </a:r>
                <a:r>
                  <a:rPr lang="en-US" sz="1800" dirty="0">
                    <a:solidFill>
                      <a:srgbClr val="0070C0"/>
                    </a:solidFill>
                    <a:latin typeface="Consolas" panose="020B0609020204030204" pitchFamily="49" charset="0"/>
                    <a:cs typeface="Courier New" panose="02070309020205020404" pitchFamily="49" charset="0"/>
                  </a:rPr>
                  <a:t>sum</a:t>
                </a:r>
                <a:r>
                  <a:rPr lang="en-US" sz="1800" dirty="0"/>
                  <a:t> each iteration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rPr>
                  <a:t>temporal locality</a:t>
                </a:r>
              </a:p>
              <a:p>
                <a:pPr marL="457200" lvl="1" indent="0">
                  <a:buNone/>
                </a:pPr>
                <a:endParaRPr lang="en-US" sz="1800" dirty="0"/>
              </a:p>
              <a:p>
                <a:endParaRPr lang="en-US" sz="2200" dirty="0"/>
              </a:p>
              <a:p>
                <a:endParaRPr lang="en-US" sz="2200" dirty="0"/>
              </a:p>
              <a:p>
                <a:r>
                  <a:rPr lang="en-US" sz="2000" dirty="0"/>
                  <a:t>Instruction references</a:t>
                </a:r>
              </a:p>
              <a:p>
                <a:pPr lvl="1"/>
                <a:r>
                  <a:rPr lang="en-US" sz="1800" dirty="0"/>
                  <a:t>Reference instructions in sequence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Cycle through loop repeatedly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rPr>
                  <a:t>temporal locality</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5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16</a:t>
            </a:fld>
            <a:endParaRPr lang="en-US" altLang="en-US"/>
          </a:p>
        </p:txBody>
      </p:sp>
      <p:sp>
        <p:nvSpPr>
          <p:cNvPr id="6" name="Rectangle 4"/>
          <p:cNvSpPr>
            <a:spLocks noChangeArrowheads="1"/>
          </p:cNvSpPr>
          <p:nvPr/>
        </p:nvSpPr>
        <p:spPr bwMode="auto">
          <a:xfrm>
            <a:off x="4254045" y="1227122"/>
            <a:ext cx="3219972" cy="1320874"/>
          </a:xfrm>
          <a:prstGeom prst="rect">
            <a:avLst/>
          </a:prstGeom>
          <a:solidFill>
            <a:schemeClr val="bg1">
              <a:lumMod val="95000"/>
            </a:schemeClr>
          </a:solidFill>
          <a:ln w="12700" cmpd="sng">
            <a:noFill/>
            <a:miter lim="800000"/>
            <a:headEnd/>
            <a:tailEnd/>
          </a:ln>
          <a:effectLst/>
        </p:spPr>
        <p:txBody>
          <a:bodyPr wrap="square" lIns="90487" tIns="44450" rIns="90487" bIns="44450">
            <a:prstTxWarp prst="textNoShape">
              <a:avLst/>
            </a:prstTxWarp>
            <a:spAutoFit/>
          </a:bodyPr>
          <a:lstStyle/>
          <a:p>
            <a:r>
              <a:rPr lang="en-US" sz="1600" dirty="0">
                <a:solidFill>
                  <a:srgbClr val="008000"/>
                </a:solidFill>
                <a:latin typeface="Consolas" panose="020B0609020204030204" pitchFamily="49" charset="0"/>
              </a:rPr>
              <a:t>// </a:t>
            </a:r>
            <a:r>
              <a:rPr lang="en-US" sz="1600" dirty="0" smtClean="0">
                <a:solidFill>
                  <a:srgbClr val="008000"/>
                </a:solidFill>
                <a:latin typeface="Consolas" panose="020B0609020204030204" pitchFamily="49" charset="0"/>
              </a:rPr>
              <a:t>some simple code snippet</a:t>
            </a:r>
            <a:endParaRPr lang="en-US" sz="1600" dirty="0" smtClean="0">
              <a:solidFill>
                <a:srgbClr val="000000"/>
              </a:solidFill>
              <a:latin typeface="Consolas" panose="020B0609020204030204" pitchFamily="49" charset="0"/>
            </a:endParaRPr>
          </a:p>
          <a:p>
            <a:r>
              <a:rPr lang="en-US" sz="1600" dirty="0" smtClean="0">
                <a:solidFill>
                  <a:srgbClr val="000000"/>
                </a:solidFill>
                <a:latin typeface="Consolas" panose="020B0609020204030204" pitchFamily="49" charset="0"/>
              </a:rPr>
              <a:t>sum </a:t>
            </a:r>
            <a:r>
              <a:rPr lang="en-US" sz="1600" dirty="0">
                <a:solidFill>
                  <a:srgbClr val="000000"/>
                </a:solidFill>
                <a:latin typeface="Consolas" panose="020B0609020204030204" pitchFamily="49" charset="0"/>
              </a:rPr>
              <a:t>= 0;</a:t>
            </a:r>
          </a:p>
          <a:p>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(i = 0; i &lt; n; i++)</a:t>
            </a:r>
          </a:p>
          <a:p>
            <a:r>
              <a:rPr lang="en-US" sz="1600" dirty="0">
                <a:solidFill>
                  <a:srgbClr val="000000"/>
                </a:solidFill>
                <a:latin typeface="Consolas" panose="020B0609020204030204" pitchFamily="49" charset="0"/>
              </a:rPr>
              <a:t>    sum += a[i];</a:t>
            </a:r>
          </a:p>
          <a:p>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p:txBody>
      </p:sp>
      <p:sp>
        <p:nvSpPr>
          <p:cNvPr id="9" name="Rectangle 8"/>
          <p:cNvSpPr/>
          <p:nvPr/>
        </p:nvSpPr>
        <p:spPr>
          <a:xfrm>
            <a:off x="101056"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152837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a:t>Adding the Entries in a 2D Matrix</a:t>
            </a:r>
          </a:p>
        </p:txBody>
      </p:sp>
      <p:sp>
        <p:nvSpPr>
          <p:cNvPr id="3" name="Content Placeholder 2"/>
          <p:cNvSpPr>
            <a:spLocks noGrp="1"/>
          </p:cNvSpPr>
          <p:nvPr>
            <p:ph idx="1"/>
          </p:nvPr>
        </p:nvSpPr>
        <p:spPr>
          <a:xfrm>
            <a:off x="147344" y="1510461"/>
            <a:ext cx="11960872" cy="4933050"/>
          </a:xfrm>
        </p:spPr>
        <p:txBody>
          <a:bodyPr>
            <a:normAutofit/>
          </a:bodyPr>
          <a:lstStyle/>
          <a:p>
            <a:endParaRPr lang="en-US" dirty="0" smtClean="0"/>
          </a:p>
          <a:p>
            <a:endParaRPr lang="en-US" dirty="0"/>
          </a:p>
          <a:p>
            <a:r>
              <a:rPr lang="en-US" dirty="0" smtClean="0"/>
              <a:t>Example </a:t>
            </a:r>
            <a:r>
              <a:rPr lang="en-US" dirty="0" smtClean="0"/>
              <a:t>used over several slides to show how “locality</a:t>
            </a:r>
            <a:r>
              <a:rPr lang="en-US" dirty="0"/>
              <a:t>” and </a:t>
            </a:r>
            <a:r>
              <a:rPr lang="en-US" dirty="0" smtClean="0"/>
              <a:t>caches </a:t>
            </a:r>
            <a:r>
              <a:rPr lang="en-US" dirty="0"/>
              <a:t>impact </a:t>
            </a:r>
            <a:r>
              <a:rPr lang="en-US" dirty="0" smtClean="0"/>
              <a:t>performance</a:t>
            </a:r>
          </a:p>
          <a:p>
            <a:endParaRPr lang="en-US" dirty="0"/>
          </a:p>
          <a:p>
            <a:endParaRPr lang="en-US" dirty="0" smtClean="0"/>
          </a:p>
          <a:p>
            <a:r>
              <a:rPr lang="en-US" dirty="0" smtClean="0"/>
              <a:t>Very related to your second assignment</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17</a:t>
            </a:fld>
            <a:endParaRPr lang="en-US" altLang="en-US"/>
          </a:p>
        </p:txBody>
      </p:sp>
    </p:spTree>
    <p:extLst>
      <p:ext uri="{BB962C8B-B14F-4D97-AF65-F5344CB8AC3E}">
        <p14:creationId xmlns:p14="http://schemas.microsoft.com/office/powerpoint/2010/main" val="2284049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[motivation]: Adding the Entries in a 2D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344" y="1510461"/>
                <a:ext cx="11960872" cy="4933050"/>
              </a:xfrm>
            </p:spPr>
            <p:txBody>
              <a:bodyPr>
                <a:normAutofit lnSpcReduction="10000"/>
              </a:bodyPr>
              <a:lstStyle/>
              <a:p>
                <a:r>
                  <a:rPr lang="en-US" dirty="0"/>
                  <a:t>Two equivalent ways to add the entries in a matrix</a:t>
                </a:r>
              </a:p>
              <a:p>
                <a:endParaRPr lang="en-US" dirty="0"/>
              </a:p>
              <a:p>
                <a:endParaRPr lang="en-US" dirty="0"/>
              </a:p>
              <a:p>
                <a:endParaRPr lang="en-US" dirty="0"/>
              </a:p>
              <a:p>
                <a:r>
                  <a:rPr lang="en-US" dirty="0"/>
                  <a:t>Row-wise:</a:t>
                </a:r>
              </a:p>
              <a:p>
                <a:pPr marL="0" indent="0">
                  <a:buNone/>
                </a:pPr>
                <a:r>
                  <a:rPr lang="en-US" dirty="0"/>
                  <a:t> 		</a:t>
                </a:r>
                <a14:m>
                  <m:oMath xmlns:m="http://schemas.openxmlformats.org/officeDocument/2006/math">
                    <m:r>
                      <a:rPr lang="en-US" i="1">
                        <a:latin typeface="Cambria Math" panose="02040503050406030204" pitchFamily="18" charset="0"/>
                      </a:rPr>
                      <m:t>𝑠𝑢𝑚𝐸𝑙𝑒𝑚𝑒𝑛𝑡𝑠</m:t>
                    </m:r>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2 −3+0</m:t>
                        </m:r>
                      </m:e>
                    </m:d>
                    <m:r>
                      <a:rPr lang="en-US" b="0" i="1" smtClean="0">
                        <a:latin typeface="Cambria Math" panose="02040503050406030204" pitchFamily="18" charset="0"/>
                      </a:rPr>
                      <m:t>+(</m:t>
                    </m:r>
                    <m:r>
                      <a:rPr lang="en-US" i="1">
                        <a:latin typeface="Cambria Math" panose="02040503050406030204" pitchFamily="18" charset="0"/>
                      </a:rPr>
                      <m:t>−1+1+7</m:t>
                    </m:r>
                    <m:r>
                      <a:rPr lang="en-US" b="0" i="1" smtClean="0">
                        <a:latin typeface="Cambria Math" panose="02040503050406030204" pitchFamily="18" charset="0"/>
                      </a:rPr>
                      <m:t>)</m:t>
                    </m:r>
                    <m:r>
                      <a:rPr lang="en-US" i="1">
                        <a:latin typeface="Cambria Math" panose="02040503050406030204" pitchFamily="18" charset="0"/>
                      </a:rPr>
                      <m:t>=6</m:t>
                    </m:r>
                  </m:oMath>
                </a14:m>
                <a:endParaRPr lang="en-US" dirty="0"/>
              </a:p>
              <a:p>
                <a:endParaRPr lang="en-US" dirty="0"/>
              </a:p>
              <a:p>
                <a:r>
                  <a:rPr lang="en-US" dirty="0"/>
                  <a:t>Column-wise:</a:t>
                </a:r>
              </a:p>
              <a:p>
                <a:pPr marL="0" indent="0">
                  <a:buNone/>
                </a:pPr>
                <a:r>
                  <a:rPr lang="en-US" dirty="0"/>
                  <a:t> 		</a:t>
                </a:r>
                <a14:m>
                  <m:oMath xmlns:m="http://schemas.openxmlformats.org/officeDocument/2006/math">
                    <m:r>
                      <a:rPr lang="en-US" i="1">
                        <a:latin typeface="Cambria Math" panose="02040503050406030204" pitchFamily="18" charset="0"/>
                      </a:rPr>
                      <m:t>𝑠𝑢𝑚𝐸𝑙𝑒𝑚𝑒𝑛𝑡𝑠</m:t>
                    </m:r>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2 −1</m:t>
                        </m:r>
                      </m:e>
                    </m:d>
                    <m:r>
                      <a:rPr lang="en-US" b="0" i="1" smtClean="0">
                        <a:latin typeface="Cambria Math" panose="02040503050406030204" pitchFamily="18" charset="0"/>
                      </a:rPr>
                      <m:t>+(</m:t>
                    </m:r>
                    <m:r>
                      <a:rPr lang="en-US" i="1">
                        <a:latin typeface="Cambria Math" panose="02040503050406030204" pitchFamily="18" charset="0"/>
                      </a:rPr>
                      <m:t>−3+1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0+7</m:t>
                    </m:r>
                    <m:r>
                      <a:rPr lang="en-US" b="0" i="1" smtClean="0">
                        <a:latin typeface="Cambria Math" panose="02040503050406030204" pitchFamily="18" charset="0"/>
                      </a:rPr>
                      <m:t>)</m:t>
                    </m:r>
                    <m:r>
                      <a:rPr lang="en-US" i="1">
                        <a:latin typeface="Cambria Math" panose="02040503050406030204" pitchFamily="18" charset="0"/>
                      </a:rPr>
                      <m:t>=6</m:t>
                    </m:r>
                  </m:oMath>
                </a14:m>
                <a:endParaRPr lang="en-US" dirty="0"/>
              </a:p>
              <a:p>
                <a:endParaRPr lang="en-US" dirty="0"/>
              </a:p>
              <a:p>
                <a:r>
                  <a:rPr lang="en-US" dirty="0" smtClean="0"/>
                  <a:t>Example used over several slides to show how “locality</a:t>
                </a:r>
                <a:r>
                  <a:rPr lang="en-US" dirty="0"/>
                  <a:t>” and </a:t>
                </a:r>
                <a:r>
                  <a:rPr lang="en-US" dirty="0" smtClean="0"/>
                  <a:t>caches </a:t>
                </a:r>
                <a:r>
                  <a:rPr lang="en-US" dirty="0"/>
                  <a:t>impact performance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344" y="1510461"/>
                <a:ext cx="11960872" cy="4933050"/>
              </a:xfrm>
              <a:blipFill>
                <a:blip r:embed="rId2"/>
                <a:stretch>
                  <a:fillRect l="-663" t="-23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18</a:t>
            </a:fld>
            <a:endParaRPr lang="en-US" altLang="en-US"/>
          </a:p>
        </p:txBody>
      </p:sp>
      <p:pic>
        <p:nvPicPr>
          <p:cNvPr id="9" name="Picture 2" descr="Image result for 3 by 3 matr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024" y="1948485"/>
            <a:ext cx="1668190" cy="8247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313487" y="3116729"/>
            <a:ext cx="1571095" cy="416634"/>
            <a:chOff x="6313487" y="3116729"/>
            <a:chExt cx="1571095" cy="416634"/>
          </a:xfrm>
        </p:grpSpPr>
        <p:sp>
          <p:nvSpPr>
            <p:cNvPr id="5" name="Left Brace 4"/>
            <p:cNvSpPr/>
            <p:nvPr/>
          </p:nvSpPr>
          <p:spPr>
            <a:xfrm rot="5400000">
              <a:off x="7051733" y="2700514"/>
              <a:ext cx="94603" cy="1571095"/>
            </a:xfrm>
            <a:prstGeom prst="leftBrace">
              <a:avLst>
                <a:gd name="adj1" fmla="val 376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6507091" y="3116729"/>
              <a:ext cx="1282595" cy="369332"/>
            </a:xfrm>
            <a:prstGeom prst="rect">
              <a:avLst/>
            </a:prstGeom>
          </p:spPr>
          <p:txBody>
            <a:bodyPr wrap="none">
              <a:spAutoFit/>
            </a:bodyPr>
            <a:lstStyle/>
            <a:p>
              <a:r>
                <a:rPr lang="en-US" dirty="0">
                  <a:solidFill>
                    <a:srgbClr val="0070C0"/>
                  </a:solidFill>
                </a:rPr>
                <a:t>Second row</a:t>
              </a:r>
            </a:p>
          </p:txBody>
        </p:sp>
      </p:grpSp>
      <p:grpSp>
        <p:nvGrpSpPr>
          <p:cNvPr id="10" name="Group 9"/>
          <p:cNvGrpSpPr/>
          <p:nvPr/>
        </p:nvGrpSpPr>
        <p:grpSpPr>
          <a:xfrm>
            <a:off x="4277254" y="3116729"/>
            <a:ext cx="1571095" cy="416634"/>
            <a:chOff x="6313487" y="3116729"/>
            <a:chExt cx="1571095" cy="416634"/>
          </a:xfrm>
        </p:grpSpPr>
        <p:sp>
          <p:nvSpPr>
            <p:cNvPr id="11" name="Left Brace 10"/>
            <p:cNvSpPr/>
            <p:nvPr/>
          </p:nvSpPr>
          <p:spPr>
            <a:xfrm rot="5400000">
              <a:off x="7051733" y="2700514"/>
              <a:ext cx="94603" cy="1571095"/>
            </a:xfrm>
            <a:prstGeom prst="leftBrace">
              <a:avLst>
                <a:gd name="adj1" fmla="val 376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6507091" y="3116729"/>
              <a:ext cx="999056" cy="369332"/>
            </a:xfrm>
            <a:prstGeom prst="rect">
              <a:avLst/>
            </a:prstGeom>
          </p:spPr>
          <p:txBody>
            <a:bodyPr wrap="none">
              <a:spAutoFit/>
            </a:bodyPr>
            <a:lstStyle/>
            <a:p>
              <a:r>
                <a:rPr lang="en-US" dirty="0">
                  <a:solidFill>
                    <a:srgbClr val="0070C0"/>
                  </a:solidFill>
                </a:rPr>
                <a:t>First row</a:t>
              </a:r>
            </a:p>
          </p:txBody>
        </p:sp>
      </p:grpSp>
      <p:grpSp>
        <p:nvGrpSpPr>
          <p:cNvPr id="13" name="Group 12"/>
          <p:cNvGrpSpPr/>
          <p:nvPr/>
        </p:nvGrpSpPr>
        <p:grpSpPr>
          <a:xfrm>
            <a:off x="4134863" y="4428892"/>
            <a:ext cx="1335174" cy="449686"/>
            <a:chOff x="6319263" y="3130613"/>
            <a:chExt cx="1335174" cy="449686"/>
          </a:xfrm>
        </p:grpSpPr>
        <p:sp>
          <p:nvSpPr>
            <p:cNvPr id="14" name="Left Brace 13"/>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5" name="Rectangle 14"/>
            <p:cNvSpPr/>
            <p:nvPr/>
          </p:nvSpPr>
          <p:spPr>
            <a:xfrm>
              <a:off x="6319263" y="3130613"/>
              <a:ext cx="1335174" cy="369332"/>
            </a:xfrm>
            <a:prstGeom prst="rect">
              <a:avLst/>
            </a:prstGeom>
          </p:spPr>
          <p:txBody>
            <a:bodyPr wrap="none">
              <a:spAutoFit/>
            </a:bodyPr>
            <a:lstStyle/>
            <a:p>
              <a:r>
                <a:rPr lang="en-US" dirty="0">
                  <a:solidFill>
                    <a:srgbClr val="00B050"/>
                  </a:solidFill>
                </a:rPr>
                <a:t>First column</a:t>
              </a:r>
            </a:p>
          </p:txBody>
        </p:sp>
      </p:grpSp>
      <p:grpSp>
        <p:nvGrpSpPr>
          <p:cNvPr id="19" name="Group 18"/>
          <p:cNvGrpSpPr/>
          <p:nvPr/>
        </p:nvGrpSpPr>
        <p:grpSpPr>
          <a:xfrm>
            <a:off x="5529675" y="4426443"/>
            <a:ext cx="1618713" cy="454585"/>
            <a:chOff x="6203038" y="3125714"/>
            <a:chExt cx="1618713" cy="454585"/>
          </a:xfrm>
        </p:grpSpPr>
        <p:sp>
          <p:nvSpPr>
            <p:cNvPr id="20" name="Left Brace 19"/>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1" name="Rectangle 20"/>
            <p:cNvSpPr/>
            <p:nvPr/>
          </p:nvSpPr>
          <p:spPr>
            <a:xfrm>
              <a:off x="6203038" y="3125714"/>
              <a:ext cx="1618713" cy="369332"/>
            </a:xfrm>
            <a:prstGeom prst="rect">
              <a:avLst/>
            </a:prstGeom>
          </p:spPr>
          <p:txBody>
            <a:bodyPr wrap="none">
              <a:spAutoFit/>
            </a:bodyPr>
            <a:lstStyle/>
            <a:p>
              <a:r>
                <a:rPr lang="en-US" dirty="0">
                  <a:solidFill>
                    <a:srgbClr val="00B050"/>
                  </a:solidFill>
                </a:rPr>
                <a:t>Second column</a:t>
              </a:r>
            </a:p>
          </p:txBody>
        </p:sp>
      </p:grpSp>
      <p:grpSp>
        <p:nvGrpSpPr>
          <p:cNvPr id="22" name="Group 21"/>
          <p:cNvGrpSpPr/>
          <p:nvPr/>
        </p:nvGrpSpPr>
        <p:grpSpPr>
          <a:xfrm>
            <a:off x="7106214" y="4428892"/>
            <a:ext cx="1421928" cy="449686"/>
            <a:chOff x="6319263" y="3130613"/>
            <a:chExt cx="1421928" cy="449686"/>
          </a:xfrm>
        </p:grpSpPr>
        <p:sp>
          <p:nvSpPr>
            <p:cNvPr id="23" name="Left Brace 22"/>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4" name="Rectangle 23"/>
            <p:cNvSpPr/>
            <p:nvPr/>
          </p:nvSpPr>
          <p:spPr>
            <a:xfrm>
              <a:off x="6319263" y="3130613"/>
              <a:ext cx="1421928" cy="369332"/>
            </a:xfrm>
            <a:prstGeom prst="rect">
              <a:avLst/>
            </a:prstGeom>
          </p:spPr>
          <p:txBody>
            <a:bodyPr wrap="none">
              <a:spAutoFit/>
            </a:bodyPr>
            <a:lstStyle/>
            <a:p>
              <a:r>
                <a:rPr lang="en-US" dirty="0">
                  <a:solidFill>
                    <a:srgbClr val="00B050"/>
                  </a:solidFill>
                </a:rPr>
                <a:t>Third column</a:t>
              </a:r>
            </a:p>
          </p:txBody>
        </p:sp>
      </p:grpSp>
    </p:spTree>
    <p:extLst>
      <p:ext uri="{BB962C8B-B14F-4D97-AF65-F5344CB8AC3E}">
        <p14:creationId xmlns:p14="http://schemas.microsoft.com/office/powerpoint/2010/main" val="23097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Squashed format vs. </a:t>
            </a:r>
            <a:r>
              <a:rPr lang="en-US" dirty="0" smtClean="0"/>
              <a:t>2D </a:t>
            </a:r>
            <a:r>
              <a:rPr lang="en-US" dirty="0"/>
              <a:t>format</a:t>
            </a:r>
          </a:p>
        </p:txBody>
      </p:sp>
      <p:sp>
        <p:nvSpPr>
          <p:cNvPr id="3" name="Content Placeholder 2"/>
          <p:cNvSpPr>
            <a:spLocks noGrp="1"/>
          </p:cNvSpPr>
          <p:nvPr>
            <p:ph idx="1"/>
          </p:nvPr>
        </p:nvSpPr>
        <p:spPr/>
        <p:txBody>
          <a:bodyPr/>
          <a:lstStyle/>
          <a:p>
            <a:r>
              <a:rPr lang="en-US" dirty="0"/>
              <a:t>Storing a matrix: </a:t>
            </a:r>
            <a:r>
              <a:rPr lang="en-US" dirty="0">
                <a:solidFill>
                  <a:srgbClr val="0070C0"/>
                </a:solidFill>
              </a:rPr>
              <a:t>squashed format</a:t>
            </a:r>
            <a:r>
              <a:rPr lang="en-US" dirty="0"/>
              <a:t> OR </a:t>
            </a:r>
            <a:r>
              <a:rPr lang="en-US" dirty="0" smtClean="0">
                <a:solidFill>
                  <a:srgbClr val="0070C0"/>
                </a:solidFill>
              </a:rPr>
              <a:t>2D </a:t>
            </a:r>
            <a:r>
              <a:rPr lang="en-US" dirty="0">
                <a:solidFill>
                  <a:srgbClr val="0070C0"/>
                </a:solidFill>
              </a:rPr>
              <a:t>format</a:t>
            </a:r>
          </a:p>
          <a:p>
            <a:endParaRPr lang="en-US" dirty="0"/>
          </a:p>
          <a:p>
            <a:r>
              <a:rPr lang="en-US" dirty="0"/>
              <a:t>Example:</a:t>
            </a:r>
          </a:p>
          <a:p>
            <a:endParaRPr lang="en-US" dirty="0"/>
          </a:p>
          <a:p>
            <a:endParaRPr lang="en-US" dirty="0"/>
          </a:p>
          <a:p>
            <a:r>
              <a:rPr lang="en-US" dirty="0">
                <a:solidFill>
                  <a:srgbClr val="0070C0"/>
                </a:solidFill>
              </a:rPr>
              <a:t>Squashed format</a:t>
            </a:r>
            <a:r>
              <a:rPr lang="en-US" dirty="0"/>
              <a:t> – using one long contiguous array of 6 </a:t>
            </a:r>
            <a:r>
              <a:rPr lang="en-US" dirty="0" smtClean="0"/>
              <a:t>entries. Like in your homework</a:t>
            </a:r>
            <a:endParaRPr lang="en-US" dirty="0"/>
          </a:p>
          <a:p>
            <a:endParaRPr lang="en-US" dirty="0"/>
          </a:p>
          <a:p>
            <a:r>
              <a:rPr lang="en-US" dirty="0" smtClean="0">
                <a:solidFill>
                  <a:srgbClr val="0070C0"/>
                </a:solidFill>
              </a:rPr>
              <a:t>The </a:t>
            </a:r>
            <a:r>
              <a:rPr lang="en-US" dirty="0">
                <a:solidFill>
                  <a:srgbClr val="0070C0"/>
                </a:solidFill>
              </a:rPr>
              <a:t>2D format</a:t>
            </a:r>
            <a:r>
              <a:rPr lang="en-US" dirty="0"/>
              <a:t> – using two arrays: </a:t>
            </a:r>
          </a:p>
          <a:p>
            <a:pPr lvl="1"/>
            <a:r>
              <a:rPr lang="en-US" dirty="0"/>
              <a:t>Each has 3 entries </a:t>
            </a:r>
          </a:p>
          <a:p>
            <a:pPr lvl="1"/>
            <a:r>
              <a:rPr lang="en-US" dirty="0"/>
              <a:t>Each </a:t>
            </a:r>
            <a:r>
              <a:rPr lang="en-US" dirty="0" smtClean="0"/>
              <a:t>of the two arrays stored </a:t>
            </a:r>
            <a:r>
              <a:rPr lang="en-US" dirty="0"/>
              <a:t>somewhere in the memory (they might be far from each </a:t>
            </a:r>
            <a:r>
              <a:rPr lang="en-US" dirty="0" smtClean="0"/>
              <a:t>other)</a:t>
            </a: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descr="Image result for 3 by 3 matri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2670" y="2188087"/>
            <a:ext cx="1668190" cy="82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249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“English? Who needs that? I'm never going to </a:t>
            </a:r>
            <a:r>
              <a:rPr lang="en-US" dirty="0" smtClean="0"/>
              <a:t>England.”</a:t>
            </a:r>
            <a:endParaRPr lang="en-US" dirty="0"/>
          </a:p>
          <a:p>
            <a:pPr marL="0" indent="0" algn="r">
              <a:buNone/>
            </a:pPr>
            <a:r>
              <a:rPr lang="en-US" sz="1300" dirty="0"/>
              <a:t>-- </a:t>
            </a:r>
            <a:r>
              <a:rPr lang="en-US" sz="1300" dirty="0" smtClean="0"/>
              <a:t>Homer Simpson, Safety Inspector, anticipating </a:t>
            </a:r>
            <a:r>
              <a:rPr lang="en-US" sz="1300" dirty="0" err="1" smtClean="0"/>
              <a:t>Brexit</a:t>
            </a:r>
            <a:r>
              <a:rPr lang="en-US" sz="1300" dirty="0" smtClean="0"/>
              <a:t> [1989 - ]</a:t>
            </a: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5087575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p>
            <a:r>
              <a:rPr lang="en-US" dirty="0">
                <a:solidFill>
                  <a:schemeClr val="accent2">
                    <a:lumMod val="50000"/>
                  </a:schemeClr>
                </a:solidFill>
              </a:rPr>
              <a:t>First way to represent 2D matrix: the “squashed,” 1D approach</a:t>
            </a:r>
          </a:p>
        </p:txBody>
      </p:sp>
      <mc:AlternateContent xmlns:mc="http://schemas.openxmlformats.org/markup-compatibility/2006">
        <mc:Choice xmlns:a14="http://schemas.microsoft.com/office/drawing/2010/main" Requires="a14">
          <p:sp>
            <p:nvSpPr>
              <p:cNvPr id="5" name="Content Placeholder 4"/>
              <p:cNvSpPr>
                <a:spLocks noGrp="1"/>
              </p:cNvSpPr>
              <p:nvPr>
                <p:ph sz="half" idx="2"/>
              </p:nvPr>
            </p:nvSpPr>
            <p:spPr/>
            <p:txBody>
              <a:bodyPr>
                <a:normAutofit fontScale="92500" lnSpcReduction="10000"/>
              </a:bodyPr>
              <a:lstStyle/>
              <a:p>
                <a:r>
                  <a:rPr lang="en-US" dirty="0"/>
                  <a:t>One long array stores all entries in the matrix</a:t>
                </a:r>
              </a:p>
              <a:p>
                <a:pPr lvl="1"/>
                <a:r>
                  <a:rPr lang="en-US" dirty="0"/>
                  <a:t>E.g., a 2</a:t>
                </a:r>
                <a14:m>
                  <m:oMath xmlns:m="http://schemas.openxmlformats.org/officeDocument/2006/math">
                    <m:r>
                      <a:rPr lang="en-US" b="0" i="1" smtClean="0">
                        <a:latin typeface="Cambria Math" panose="02040503050406030204" pitchFamily="18" charset="0"/>
                      </a:rPr>
                      <m:t>×</m:t>
                    </m:r>
                  </m:oMath>
                </a14:m>
                <a:r>
                  <a:rPr lang="en-US" dirty="0"/>
                  <a:t>3 matrix will have an array of size 6</a:t>
                </a:r>
              </a:p>
              <a:p>
                <a:pPr lvl="1"/>
                <a:endParaRPr lang="en-US" dirty="0" smtClean="0"/>
              </a:p>
              <a:p>
                <a:pPr lvl="1"/>
                <a:endParaRPr lang="en-US" dirty="0"/>
              </a:p>
              <a:p>
                <a:r>
                  <a:rPr lang="en-US" dirty="0" smtClean="0"/>
                  <a:t>2D </a:t>
                </a:r>
                <a:r>
                  <a:rPr lang="en-US" dirty="0"/>
                  <a:t>matrix </a:t>
                </a:r>
                <a:r>
                  <a:rPr lang="en-US" dirty="0" smtClean="0"/>
                  <a:t>stored </a:t>
                </a:r>
                <a:r>
                  <a:rPr lang="en-US" dirty="0"/>
                  <a:t>in </a:t>
                </a:r>
                <a:r>
                  <a:rPr lang="en-US" dirty="0" smtClean="0"/>
                  <a:t>1D </a:t>
                </a:r>
                <a:r>
                  <a:rPr lang="en-US" dirty="0" smtClean="0"/>
                  <a:t>array, row-wise fashion</a:t>
                </a:r>
                <a:endParaRPr lang="en-US" dirty="0"/>
              </a:p>
              <a:p>
                <a:pPr lvl="1"/>
                <a:r>
                  <a:rPr lang="en-US" dirty="0"/>
                  <a:t>All the entries in the first row are stored first, followed by the entries in the second row, which are followed by the matrix in the third row, etc.</a:t>
                </a:r>
              </a:p>
              <a:p>
                <a:endParaRPr lang="en-US" dirty="0"/>
              </a:p>
              <a:p>
                <a:r>
                  <a:rPr lang="en-US" dirty="0"/>
                  <a:t>Note that we use </a:t>
                </a:r>
                <a:r>
                  <a:rPr lang="en-US" dirty="0" err="1">
                    <a:latin typeface="Consolas" panose="020B0609020204030204" pitchFamily="49" charset="0"/>
                  </a:rPr>
                  <a:t>malloc</a:t>
                </a:r>
                <a:r>
                  <a:rPr lang="en-US" dirty="0"/>
                  <a:t> once</a:t>
                </a:r>
              </a:p>
              <a:p>
                <a:pPr lvl="1"/>
                <a:r>
                  <a:rPr lang="en-US" dirty="0"/>
                  <a:t>We’ll have to use </a:t>
                </a:r>
                <a:r>
                  <a:rPr lang="en-US" dirty="0">
                    <a:latin typeface="Consolas" panose="020B0609020204030204" pitchFamily="49" charset="0"/>
                  </a:rPr>
                  <a:t>free</a:t>
                </a:r>
                <a:r>
                  <a:rPr lang="en-US" dirty="0"/>
                  <a:t> once when we’re done</a:t>
                </a:r>
              </a:p>
              <a:p>
                <a:endParaRPr lang="en-US" dirty="0"/>
              </a:p>
              <a:p>
                <a:r>
                  <a:rPr lang="en-US" dirty="0"/>
                  <a:t>Windows executable called “</a:t>
                </a:r>
                <a:r>
                  <a:rPr lang="en-US" dirty="0">
                    <a:latin typeface="Consolas" panose="020B0609020204030204" pitchFamily="49" charset="0"/>
                  </a:rPr>
                  <a:t>matrix1D.exe</a:t>
                </a:r>
                <a:r>
                  <a:rPr lang="en-US" dirty="0"/>
                  <a:t>”</a:t>
                </a:r>
              </a:p>
              <a:p>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sz="half" idx="2"/>
              </p:nvPr>
            </p:nvSpPr>
            <p:spPr>
              <a:blipFill>
                <a:blip r:embed="rId2"/>
                <a:stretch>
                  <a:fillRect l="-1297" t="-2291" r="-14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253761" y="1423628"/>
            <a:ext cx="5354885" cy="4939814"/>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stdlib.h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squashedMatrix</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pMatVals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squashedMatrix</a:t>
            </a:r>
            <a:r>
              <a:rPr lang="en-US" sz="900" dirty="0">
                <a:solidFill>
                  <a:srgbClr val="000000"/>
                </a:solidFill>
                <a:latin typeface="Consolas" panose="020B0609020204030204" pitchFamily="49" charset="0"/>
              </a:rPr>
              <a:t> mat1D;</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mat1D.height = 1000;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mat1D.width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mat1D.pMatVals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(mat1D.height * mat1D.width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 j;</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mat1D.height;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mat1D.width;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mat1D.pMatVals[i * mat1D.width + j] = 1. / (i + j + 1.);</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mat1D.height;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mat1D.width;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mat1D.pMatVals[i * mat1D.width + j];</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"The sum of the elements is: %f\n"</a:t>
            </a:r>
            <a:r>
              <a:rPr lang="en-US" sz="900" dirty="0">
                <a:solidFill>
                  <a:srgbClr val="000000"/>
                </a:solidFill>
                <a:latin typeface="Consolas" panose="020B0609020204030204" pitchFamily="49" charset="0"/>
              </a:rPr>
              <a:t>, sum);</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Done with the matrix; free the mem</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free(mat1D.pMatVals);</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188784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p>
            <a:r>
              <a:rPr lang="en-US" dirty="0">
                <a:solidFill>
                  <a:schemeClr val="accent2">
                    <a:lumMod val="50000"/>
                  </a:schemeClr>
                </a:solidFill>
              </a:rPr>
              <a:t>A second way to represent the 2D matrix: the </a:t>
            </a:r>
            <a:r>
              <a:rPr lang="en-US" dirty="0" smtClean="0">
                <a:solidFill>
                  <a:schemeClr val="accent2">
                    <a:lumMod val="50000"/>
                  </a:schemeClr>
                </a:solidFill>
              </a:rPr>
              <a:t>2D </a:t>
            </a:r>
            <a:r>
              <a:rPr lang="en-US" dirty="0">
                <a:solidFill>
                  <a:schemeClr val="accent2">
                    <a:lumMod val="50000"/>
                  </a:schemeClr>
                </a:solidFill>
              </a:rPr>
              <a:t>approach</a:t>
            </a:r>
          </a:p>
        </p:txBody>
      </p:sp>
      <p:sp>
        <p:nvSpPr>
          <p:cNvPr id="3" name="Content Placeholder 2"/>
          <p:cNvSpPr>
            <a:spLocks noGrp="1"/>
          </p:cNvSpPr>
          <p:nvPr>
            <p:ph sz="half" idx="2"/>
          </p:nvPr>
        </p:nvSpPr>
        <p:spPr/>
        <p:txBody>
          <a:bodyPr>
            <a:normAutofit fontScale="85000" lnSpcReduction="10000"/>
          </a:bodyPr>
          <a:lstStyle/>
          <a:p>
            <a:r>
              <a:rPr lang="en-US" dirty="0"/>
              <a:t>First we allocate room to store a number of pointers to </a:t>
            </a:r>
            <a:r>
              <a:rPr lang="en-US" dirty="0">
                <a:latin typeface="Consolas" panose="020B0609020204030204" pitchFamily="49" charset="0"/>
              </a:rPr>
              <a:t>double</a:t>
            </a:r>
          </a:p>
          <a:p>
            <a:pPr lvl="1"/>
            <a:r>
              <a:rPr lang="en-US" dirty="0"/>
              <a:t>There are “</a:t>
            </a:r>
            <a:r>
              <a:rPr lang="en-US" dirty="0">
                <a:latin typeface="Consolas" panose="020B0609020204030204" pitchFamily="49" charset="0"/>
              </a:rPr>
              <a:t>height</a:t>
            </a:r>
            <a:r>
              <a:rPr lang="en-US" dirty="0"/>
              <a:t>” of these “</a:t>
            </a:r>
            <a:r>
              <a:rPr lang="en-US" dirty="0">
                <a:latin typeface="Consolas" panose="020B0609020204030204" pitchFamily="49" charset="0"/>
              </a:rPr>
              <a:t>double *</a:t>
            </a:r>
            <a:r>
              <a:rPr lang="en-US" dirty="0"/>
              <a:t>” pointers</a:t>
            </a:r>
          </a:p>
          <a:p>
            <a:pPr lvl="1"/>
            <a:r>
              <a:rPr lang="en-US" dirty="0"/>
              <a:t>These pointers stored in the array </a:t>
            </a:r>
            <a:r>
              <a:rPr lang="en-US" dirty="0" err="1">
                <a:latin typeface="Consolas" panose="020B0609020204030204" pitchFamily="49" charset="0"/>
              </a:rPr>
              <a:t>pRows</a:t>
            </a:r>
            <a:endParaRPr lang="en-US" dirty="0">
              <a:latin typeface="Consolas" panose="020B0609020204030204" pitchFamily="49" charset="0"/>
            </a:endParaRPr>
          </a:p>
          <a:p>
            <a:endParaRPr lang="en-US" dirty="0"/>
          </a:p>
          <a:p>
            <a:r>
              <a:rPr lang="en-US" dirty="0"/>
              <a:t>For each matrix row (and there are “</a:t>
            </a:r>
            <a:r>
              <a:rPr lang="en-US" dirty="0">
                <a:latin typeface="Consolas" panose="020B0609020204030204" pitchFamily="49" charset="0"/>
              </a:rPr>
              <a:t>height</a:t>
            </a:r>
            <a:r>
              <a:rPr lang="en-US" dirty="0"/>
              <a:t>” of them), we allocate enough room to store “</a:t>
            </a:r>
            <a:r>
              <a:rPr lang="en-US" dirty="0">
                <a:latin typeface="Consolas" panose="020B0609020204030204" pitchFamily="49" charset="0"/>
              </a:rPr>
              <a:t>width</a:t>
            </a:r>
            <a:r>
              <a:rPr lang="en-US" dirty="0"/>
              <a:t>” doubles</a:t>
            </a:r>
          </a:p>
          <a:p>
            <a:pPr lvl="1"/>
            <a:r>
              <a:rPr lang="en-US" dirty="0"/>
              <a:t>These are the values that show up in a row of the matrix</a:t>
            </a:r>
          </a:p>
          <a:p>
            <a:endParaRPr lang="en-US" dirty="0"/>
          </a:p>
          <a:p>
            <a:r>
              <a:rPr lang="en-US" dirty="0"/>
              <a:t>Note that I use </a:t>
            </a:r>
            <a:r>
              <a:rPr lang="en-US" dirty="0" err="1">
                <a:latin typeface="Consolas" panose="020B0609020204030204" pitchFamily="49" charset="0"/>
              </a:rPr>
              <a:t>malloc</a:t>
            </a:r>
            <a:r>
              <a:rPr lang="en-US" dirty="0"/>
              <a:t> multiple times</a:t>
            </a:r>
          </a:p>
          <a:p>
            <a:pPr lvl="1"/>
            <a:r>
              <a:rPr lang="en-US" dirty="0"/>
              <a:t>We’ll have to use </a:t>
            </a:r>
            <a:r>
              <a:rPr lang="en-US" dirty="0">
                <a:latin typeface="Consolas" panose="020B0609020204030204" pitchFamily="49" charset="0"/>
              </a:rPr>
              <a:t>free</a:t>
            </a:r>
            <a:r>
              <a:rPr lang="en-US" dirty="0"/>
              <a:t> multiple times</a:t>
            </a:r>
          </a:p>
          <a:p>
            <a:pPr lvl="1"/>
            <a:endParaRPr lang="en-US" dirty="0"/>
          </a:p>
          <a:p>
            <a:r>
              <a:rPr lang="en-US" dirty="0"/>
              <a:t>Windows executable called “</a:t>
            </a:r>
            <a:r>
              <a:rPr lang="en-US" dirty="0">
                <a:latin typeface="Consolas" panose="020B0609020204030204" pitchFamily="49" charset="0"/>
              </a:rPr>
              <a:t>matrix2D.exe</a:t>
            </a:r>
            <a:r>
              <a:rPr lang="en-US"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422156" y="881504"/>
            <a:ext cx="4648608" cy="5909310"/>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stdlib.h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Matrix2D</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pRows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Matrix2D</a:t>
            </a:r>
            <a:r>
              <a:rPr lang="en-US" sz="900" dirty="0">
                <a:solidFill>
                  <a:srgbClr val="000000"/>
                </a:solidFill>
                <a:latin typeface="Consolas" panose="020B0609020204030204" pitchFamily="49" charset="0"/>
              </a:rPr>
              <a:t> mat2D;</a:t>
            </a:r>
          </a:p>
          <a:p>
            <a:r>
              <a:rPr lang="en-US" sz="900" dirty="0">
                <a:solidFill>
                  <a:srgbClr val="000000"/>
                </a:solidFill>
                <a:latin typeface="Consolas" panose="020B0609020204030204" pitchFamily="49" charset="0"/>
              </a:rPr>
              <a:t>  mat2D.height = 1000;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mat2D.width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mat2D.pRows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(mat2D.height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mat2D.pRows[i]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(mat2D.width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Get meaningful values in this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mat2D.width;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mat2D.pRows[i][j] = 1. / (i + j + 1.);</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mat2D.width;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mat2D.pRows[i][j];</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"The sum of the elements is: %f\n"</a:t>
            </a:r>
            <a:r>
              <a:rPr lang="en-US" sz="900" dirty="0">
                <a:solidFill>
                  <a:srgbClr val="000000"/>
                </a:solidFill>
                <a:latin typeface="Consolas" panose="020B0609020204030204" pitchFamily="49" charset="0"/>
              </a:rPr>
              <a:t>, sum);</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Don't data anymore, free mem; note that free is used twice</a:t>
            </a:r>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free(mat2D.pRows[i]);</a:t>
            </a:r>
          </a:p>
          <a:p>
            <a:r>
              <a:rPr lang="en-US" sz="900" dirty="0">
                <a:solidFill>
                  <a:srgbClr val="000000"/>
                </a:solidFill>
                <a:latin typeface="Consolas" panose="020B0609020204030204" pitchFamily="49" charset="0"/>
              </a:rPr>
              <a:t>  free(mat2D.pRows);</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3374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squashed approach, </a:t>
            </a:r>
            <a:r>
              <a:rPr lang="en-US" u="sng" dirty="0"/>
              <a:t>revisited</a:t>
            </a:r>
            <a:r>
              <a:rPr lang="en-US" dirty="0"/>
              <a:t>: locality vs. non-locality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79400" y="1847260"/>
            <a:ext cx="5435600" cy="4108817"/>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Windows.h</a:t>
            </a:r>
            <a:r>
              <a:rPr lang="en-US" sz="900" dirty="0">
                <a:solidFill>
                  <a:srgbClr val="A31515"/>
                </a:solidFill>
                <a:latin typeface="Consolas" panose="020B0609020204030204" pitchFamily="49" charset="0"/>
              </a:rPr>
              <a:t>&gt;</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stdlib.h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squashedMatrix</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pMatVals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char</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argv</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argc</a:t>
            </a:r>
            <a:r>
              <a:rPr lang="en-US" sz="900" dirty="0">
                <a:solidFill>
                  <a:srgbClr val="000000"/>
                </a:solidFill>
                <a:latin typeface="Consolas" panose="020B0609020204030204" pitchFamily="49" charset="0"/>
              </a:rPr>
              <a:t> != 2) {</a:t>
            </a:r>
          </a:p>
          <a:p>
            <a:r>
              <a:rPr lang="nb-NO" sz="900" dirty="0">
                <a:solidFill>
                  <a:srgbClr val="000000"/>
                </a:solidFill>
                <a:latin typeface="Consolas" panose="020B0609020204030204" pitchFamily="49" charset="0"/>
              </a:rPr>
              <a:t>    printf(</a:t>
            </a:r>
            <a:r>
              <a:rPr lang="nb-NO" sz="900" dirty="0">
                <a:solidFill>
                  <a:srgbClr val="A31515"/>
                </a:solidFill>
                <a:latin typeface="Consolas" panose="020B0609020204030204" pitchFamily="49" charset="0"/>
              </a:rPr>
              <a:t>"Pass 1 for row-wise, pass 2 for column-wise sum.\n"</a:t>
            </a:r>
            <a:r>
              <a:rPr lang="nb-NO"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1;</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option = </a:t>
            </a:r>
            <a:r>
              <a:rPr lang="en-US" sz="900" dirty="0" err="1">
                <a:solidFill>
                  <a:srgbClr val="000000"/>
                </a:solidFill>
                <a:latin typeface="Consolas" panose="020B0609020204030204" pitchFamily="49" charset="0"/>
              </a:rPr>
              <a:t>atoi</a:t>
            </a:r>
            <a:r>
              <a:rPr lang="en-US" sz="900" dirty="0">
                <a:solidFill>
                  <a:srgbClr val="000000"/>
                </a:solidFill>
                <a:latin typeface="Consolas" panose="020B0609020204030204" pitchFamily="49" charset="0"/>
              </a:rPr>
              <a:t>(</a:t>
            </a:r>
            <a:r>
              <a:rPr lang="en-US" sz="900" dirty="0" err="1">
                <a:solidFill>
                  <a:srgbClr val="808080"/>
                </a:solidFill>
                <a:latin typeface="Consolas" panose="020B0609020204030204" pitchFamily="49" charset="0"/>
              </a:rPr>
              <a:t>argv</a:t>
            </a:r>
            <a:r>
              <a:rPr lang="en-US" sz="900" dirty="0">
                <a:solidFill>
                  <a:srgbClr val="000000"/>
                </a:solidFill>
                <a:latin typeface="Consolas" panose="020B0609020204030204" pitchFamily="49" charset="0"/>
              </a:rPr>
              <a:t>[1]);</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squashedMatrix</a:t>
            </a:r>
            <a:r>
              <a:rPr lang="en-US" sz="900" dirty="0">
                <a:solidFill>
                  <a:srgbClr val="000000"/>
                </a:solidFill>
                <a:latin typeface="Consolas" panose="020B0609020204030204" pitchFamily="49" charset="0"/>
              </a:rPr>
              <a:t> mat1D;</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mat1D.height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mat1D.width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mat1D.pMatVals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(mat1D.height * mat1D.width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 j;</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mat1D.height;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mat1D.width;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mat1D.pMatVals[i * mat1D.width + j] = 1. / (i + j + 1.);</a:t>
            </a:r>
          </a:p>
        </p:txBody>
      </p:sp>
      <p:sp>
        <p:nvSpPr>
          <p:cNvPr id="8" name="Rectangle 7"/>
          <p:cNvSpPr/>
          <p:nvPr/>
        </p:nvSpPr>
        <p:spPr>
          <a:xfrm>
            <a:off x="6802120" y="1847260"/>
            <a:ext cx="5013960" cy="4108817"/>
          </a:xfrm>
          <a:prstGeom prst="rect">
            <a:avLst/>
          </a:prstGeom>
          <a:solidFill>
            <a:schemeClr val="bg1">
              <a:lumMod val="95000"/>
            </a:schemeClr>
          </a:solidFill>
        </p:spPr>
        <p:txBody>
          <a:bodyPr wrap="square">
            <a:spAutoFit/>
          </a:bodyPr>
          <a:lstStyle/>
          <a:p>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__int64</a:t>
            </a:r>
            <a:r>
              <a:rPr lang="en-US" sz="900" dirty="0">
                <a:solidFill>
                  <a:srgbClr val="000000"/>
                </a:solidFill>
                <a:latin typeface="Consolas" panose="020B0609020204030204" pitchFamily="49" charset="0"/>
              </a:rPr>
              <a:t> ctr1 = 0, ctr2 = 0,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 0;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*)&amp;ctr1) != 0)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(option == 1) {</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mat1D.height;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mat1D.width;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mat1D.pMatVals[i * mat1D.width + j];</a:t>
            </a:r>
          </a:p>
          <a:p>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(option == 2)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mat1D.width;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 {</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mat1D.height; i++)</a:t>
            </a:r>
          </a:p>
          <a:p>
            <a:r>
              <a:rPr lang="en-US" sz="900" dirty="0">
                <a:solidFill>
                  <a:srgbClr val="000000"/>
                </a:solidFill>
                <a:latin typeface="Consolas" panose="020B0609020204030204" pitchFamily="49" charset="0"/>
              </a:rPr>
              <a:t>          sum += mat1D.pMatVals[i * mat1D.width + j];</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"Bad input option.\n"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1;</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QueryPerformanceFrequency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"The sum of the elements is: %f\n"</a:t>
            </a:r>
            <a:r>
              <a:rPr lang="en-US" sz="900" dirty="0">
                <a:solidFill>
                  <a:srgbClr val="000000"/>
                </a:solidFill>
                <a:latin typeface="Consolas" panose="020B0609020204030204" pitchFamily="49" charset="0"/>
              </a:rPr>
              <a:t>, sum);</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"Time spent in microseconds: %f\n"</a:t>
            </a:r>
            <a:r>
              <a:rPr lang="en-US" sz="900" dirty="0">
                <a:solidFill>
                  <a:srgbClr val="000000"/>
                </a:solidFill>
                <a:latin typeface="Consolas" panose="020B0609020204030204" pitchFamily="49" charset="0"/>
              </a:rPr>
              <a:t>, (ctr2 - ctr1) * 1.0 /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Done with the matrix; free the mem</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free(mat1D.pMatVals);</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sp>
        <p:nvSpPr>
          <p:cNvPr id="9" name="Freeform 8"/>
          <p:cNvSpPr/>
          <p:nvPr/>
        </p:nvSpPr>
        <p:spPr>
          <a:xfrm>
            <a:off x="5715000" y="1787584"/>
            <a:ext cx="995680" cy="4120456"/>
          </a:xfrm>
          <a:custGeom>
            <a:avLst/>
            <a:gdLst>
              <a:gd name="connsiteX0" fmla="*/ 0 w 1087120"/>
              <a:gd name="connsiteY0" fmla="*/ 4166176 h 4166176"/>
              <a:gd name="connsiteX1" fmla="*/ 548640 w 1087120"/>
              <a:gd name="connsiteY1" fmla="*/ 3973136 h 4166176"/>
              <a:gd name="connsiteX2" fmla="*/ 731520 w 1087120"/>
              <a:gd name="connsiteY2" fmla="*/ 3216216 h 4166176"/>
              <a:gd name="connsiteX3" fmla="*/ 787400 w 1087120"/>
              <a:gd name="connsiteY3" fmla="*/ 396816 h 4166176"/>
              <a:gd name="connsiteX4" fmla="*/ 1087120 w 1087120"/>
              <a:gd name="connsiteY4" fmla="*/ 86936 h 4166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120" h="4166176">
                <a:moveTo>
                  <a:pt x="0" y="4166176"/>
                </a:moveTo>
                <a:cubicBezTo>
                  <a:pt x="213360" y="4148819"/>
                  <a:pt x="426720" y="4131463"/>
                  <a:pt x="548640" y="3973136"/>
                </a:cubicBezTo>
                <a:cubicBezTo>
                  <a:pt x="670560" y="3814809"/>
                  <a:pt x="691727" y="3812269"/>
                  <a:pt x="731520" y="3216216"/>
                </a:cubicBezTo>
                <a:cubicBezTo>
                  <a:pt x="771313" y="2620163"/>
                  <a:pt x="728133" y="918363"/>
                  <a:pt x="787400" y="396816"/>
                </a:cubicBezTo>
                <a:cubicBezTo>
                  <a:pt x="846667" y="-124731"/>
                  <a:pt x="966893" y="-18898"/>
                  <a:pt x="1087120" y="86936"/>
                </a:cubicBezTo>
              </a:path>
            </a:pathLst>
          </a:custGeom>
          <a:noFill/>
          <a:ln>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898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b="1" dirty="0"/>
              <a:t>release</a:t>
            </a:r>
            <a:r>
              <a:rPr lang="en-US" dirty="0"/>
              <a:t> build: 6 to 7 times faster if accessed w/ locality</a:t>
            </a:r>
          </a:p>
        </p:txBody>
      </p:sp>
      <p:sp>
        <p:nvSpPr>
          <p:cNvPr id="3" name="Slide Number Placeholder 2"/>
          <p:cNvSpPr>
            <a:spLocks noGrp="1"/>
          </p:cNvSpPr>
          <p:nvPr>
            <p:ph type="sldNum" sz="quarter" idx="12"/>
          </p:nvPr>
        </p:nvSpPr>
        <p:spPr/>
        <p:txBody>
          <a:bodyPr/>
          <a:lstStyle/>
          <a:p>
            <a:fld id="{67D2203D-769A-4D5A-AE4C-EA73FDE6A130}" type="slidenum">
              <a:rPr lang="en-US" smtClean="0"/>
              <a:t>23</a:t>
            </a:fld>
            <a:endParaRPr lang="en-US"/>
          </a:p>
        </p:txBody>
      </p:sp>
      <p:sp>
        <p:nvSpPr>
          <p:cNvPr id="4" name="Rectangle 3"/>
          <p:cNvSpPr/>
          <p:nvPr/>
        </p:nvSpPr>
        <p:spPr>
          <a:xfrm>
            <a:off x="2463800" y="1771640"/>
            <a:ext cx="7462520" cy="3693319"/>
          </a:xfrm>
          <a:prstGeom prst="rect">
            <a:avLst/>
          </a:prstGeom>
          <a:solidFill>
            <a:schemeClr val="accent4">
              <a:lumMod val="20000"/>
              <a:lumOff val="80000"/>
            </a:schemeClr>
          </a:solidFill>
        </p:spPr>
        <p:txBody>
          <a:bodyPr wrap="square">
            <a:spAutoFit/>
          </a:bodyPr>
          <a:lstStyle/>
          <a:p>
            <a:r>
              <a:rPr lang="en-US" dirty="0">
                <a:latin typeface="Consolas" panose="020B0609020204030204" pitchFamily="49" charset="0"/>
              </a:rPr>
              <a:t>TRUMAN Release&gt; ./matrixRep1D.exe               </a:t>
            </a:r>
          </a:p>
          <a:p>
            <a:r>
              <a:rPr lang="en-US" dirty="0">
                <a:latin typeface="Consolas" panose="020B0609020204030204" pitchFamily="49" charset="0"/>
              </a:rPr>
              <a:t>Pass 1 for row-wise, pass 2 for column-wise sum.</a:t>
            </a:r>
          </a:p>
          <a:p>
            <a:r>
              <a:rPr lang="en-US" dirty="0">
                <a:latin typeface="Consolas" panose="020B0609020204030204" pitchFamily="49" charset="0"/>
              </a:rPr>
              <a:t>TRUMAN Release&gt;                                 </a:t>
            </a:r>
          </a:p>
          <a:p>
            <a:r>
              <a:rPr lang="en-US" dirty="0">
                <a:latin typeface="Consolas" panose="020B0609020204030204" pitchFamily="49" charset="0"/>
              </a:rPr>
              <a:t>TRUMAN Release&gt;                                 </a:t>
            </a:r>
          </a:p>
          <a:p>
            <a:r>
              <a:rPr lang="en-US" dirty="0">
                <a:latin typeface="Consolas" panose="020B0609020204030204" pitchFamily="49" charset="0"/>
              </a:rPr>
              <a:t>TRUMAN Release&gt; ./matrixRep1D.exe 1             </a:t>
            </a:r>
          </a:p>
          <a:p>
            <a:r>
              <a:rPr lang="en-US" dirty="0">
                <a:latin typeface="Consolas" panose="020B0609020204030204" pitchFamily="49" charset="0"/>
              </a:rPr>
              <a:t>The sum of the elements is: 2772.088785         </a:t>
            </a:r>
          </a:p>
          <a:p>
            <a:r>
              <a:rPr lang="en-US" dirty="0">
                <a:latin typeface="Consolas" panose="020B0609020204030204" pitchFamily="49" charset="0"/>
              </a:rPr>
              <a:t>Time spent in microseconds: 0.003622            </a:t>
            </a:r>
          </a:p>
          <a:p>
            <a:r>
              <a:rPr lang="en-US" dirty="0">
                <a:latin typeface="Consolas" panose="020B0609020204030204" pitchFamily="49" charset="0"/>
              </a:rPr>
              <a:t>TRUMAN Release&gt;                                 </a:t>
            </a:r>
          </a:p>
          <a:p>
            <a:r>
              <a:rPr lang="en-US" dirty="0">
                <a:latin typeface="Consolas" panose="020B0609020204030204" pitchFamily="49" charset="0"/>
              </a:rPr>
              <a:t>TRUMAN Release&gt;                                 </a:t>
            </a:r>
          </a:p>
          <a:p>
            <a:r>
              <a:rPr lang="en-US" dirty="0">
                <a:latin typeface="Consolas" panose="020B0609020204030204" pitchFamily="49" charset="0"/>
              </a:rPr>
              <a:t>TRUMAN Release&gt; ./matrixRep1D.exe 2             </a:t>
            </a:r>
          </a:p>
          <a:p>
            <a:r>
              <a:rPr lang="en-US" dirty="0">
                <a:latin typeface="Consolas" panose="020B0609020204030204" pitchFamily="49" charset="0"/>
              </a:rPr>
              <a:t>The sum of the elements is: 2772.088785         </a:t>
            </a:r>
          </a:p>
          <a:p>
            <a:r>
              <a:rPr lang="en-US" dirty="0">
                <a:latin typeface="Consolas" panose="020B0609020204030204" pitchFamily="49" charset="0"/>
              </a:rPr>
              <a:t>Time spent in microseconds: 0.023060            </a:t>
            </a:r>
          </a:p>
          <a:p>
            <a:r>
              <a:rPr lang="en-US" dirty="0">
                <a:latin typeface="Consolas" panose="020B0609020204030204" pitchFamily="49" charset="0"/>
              </a:rPr>
              <a:t>TRUMAN Release&gt; </a:t>
            </a:r>
          </a:p>
        </p:txBody>
      </p:sp>
      <p:sp>
        <p:nvSpPr>
          <p:cNvPr id="5" name="Rectangle 4"/>
          <p:cNvSpPr/>
          <p:nvPr/>
        </p:nvSpPr>
        <p:spPr>
          <a:xfrm>
            <a:off x="2983230" y="5857267"/>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Tree>
    <p:extLst>
      <p:ext uri="{BB962C8B-B14F-4D97-AF65-F5344CB8AC3E}">
        <p14:creationId xmlns:p14="http://schemas.microsoft.com/office/powerpoint/2010/main" val="584283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a:t>
            </a:r>
            <a:r>
              <a:rPr lang="en-US" dirty="0" smtClean="0"/>
              <a:t>2D </a:t>
            </a:r>
            <a:r>
              <a:rPr lang="en-US" dirty="0"/>
              <a:t>approach, </a:t>
            </a:r>
            <a:r>
              <a:rPr lang="en-US" u="sng" dirty="0"/>
              <a:t>revisited</a:t>
            </a:r>
            <a:r>
              <a:rPr lang="en-US" dirty="0"/>
              <a:t>: locality vs. non-locality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548640" y="1307671"/>
            <a:ext cx="4963160" cy="4801314"/>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Windows.h</a:t>
            </a:r>
            <a:r>
              <a:rPr lang="en-US" sz="900" dirty="0">
                <a:solidFill>
                  <a:srgbClr val="A31515"/>
                </a:solidFill>
                <a:latin typeface="Consolas" panose="020B0609020204030204" pitchFamily="49" charset="0"/>
              </a:rPr>
              <a:t>&gt;</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stdio.h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stdlib.h</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Matrix2D</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pRows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char</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argv</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argc</a:t>
            </a:r>
            <a:r>
              <a:rPr lang="en-US" sz="900" dirty="0">
                <a:solidFill>
                  <a:srgbClr val="000000"/>
                </a:solidFill>
                <a:latin typeface="Consolas" panose="020B0609020204030204" pitchFamily="49" charset="0"/>
              </a:rPr>
              <a:t> != 2)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"Pass 1 for row-wise, pass 2 for column-wise sum.\n"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1;</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option = </a:t>
            </a:r>
            <a:r>
              <a:rPr lang="en-US" sz="900" dirty="0" err="1">
                <a:solidFill>
                  <a:srgbClr val="000000"/>
                </a:solidFill>
                <a:latin typeface="Consolas" panose="020B0609020204030204" pitchFamily="49" charset="0"/>
              </a:rPr>
              <a:t>atoi</a:t>
            </a:r>
            <a:r>
              <a:rPr lang="en-US" sz="900" dirty="0">
                <a:solidFill>
                  <a:srgbClr val="000000"/>
                </a:solidFill>
                <a:latin typeface="Consolas" panose="020B0609020204030204" pitchFamily="49" charset="0"/>
              </a:rPr>
              <a:t>(</a:t>
            </a:r>
            <a:r>
              <a:rPr lang="en-US" sz="900" dirty="0" err="1">
                <a:solidFill>
                  <a:srgbClr val="808080"/>
                </a:solidFill>
                <a:latin typeface="Consolas" panose="020B0609020204030204" pitchFamily="49" charset="0"/>
              </a:rPr>
              <a:t>argv</a:t>
            </a:r>
            <a:r>
              <a:rPr lang="en-US" sz="900" dirty="0">
                <a:solidFill>
                  <a:srgbClr val="000000"/>
                </a:solidFill>
                <a:latin typeface="Consolas" panose="020B0609020204030204" pitchFamily="49" charset="0"/>
              </a:rPr>
              <a:t>[1]);</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Matrix2D</a:t>
            </a:r>
            <a:r>
              <a:rPr lang="en-US" sz="900" dirty="0">
                <a:solidFill>
                  <a:srgbClr val="000000"/>
                </a:solidFill>
                <a:latin typeface="Consolas" panose="020B0609020204030204" pitchFamily="49" charset="0"/>
              </a:rPr>
              <a:t> mat2D;</a:t>
            </a:r>
          </a:p>
          <a:p>
            <a:r>
              <a:rPr lang="en-US" sz="900" dirty="0">
                <a:solidFill>
                  <a:srgbClr val="000000"/>
                </a:solidFill>
                <a:latin typeface="Consolas" panose="020B0609020204030204" pitchFamily="49" charset="0"/>
              </a:rPr>
              <a:t>  mat2D.height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mat2D.width = 2000;  </a:t>
            </a:r>
            <a:r>
              <a:rPr lang="en-US" sz="900" dirty="0">
                <a:solidFill>
                  <a:srgbClr val="008000"/>
                </a:solidFill>
                <a:latin typeface="Consolas" panose="020B0609020204030204" pitchFamily="49" charset="0"/>
              </a:rPr>
              <a:t>// perhaps you set this based on user input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mat2D.pRows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(mat2D.height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a:t>
            </a:r>
          </a:p>
          <a:p>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mat2D.pRows[i]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(mat2D.width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Get meaningful values in this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mat2D.width;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mat2D.pRows[i][j] = 1. / (i + j + 1.);</a:t>
            </a:r>
          </a:p>
        </p:txBody>
      </p:sp>
      <p:sp>
        <p:nvSpPr>
          <p:cNvPr id="7" name="Rectangle 6"/>
          <p:cNvSpPr/>
          <p:nvPr/>
        </p:nvSpPr>
        <p:spPr>
          <a:xfrm>
            <a:off x="6695440" y="1640042"/>
            <a:ext cx="4963160" cy="4247317"/>
          </a:xfrm>
          <a:prstGeom prst="rect">
            <a:avLst/>
          </a:prstGeom>
          <a:solidFill>
            <a:schemeClr val="bg1">
              <a:lumMod val="95000"/>
            </a:schemeClr>
          </a:solidFill>
        </p:spPr>
        <p:txBody>
          <a:bodyPr wrap="square">
            <a:spAutoFit/>
          </a:bodyPr>
          <a:lstStyle/>
          <a:p>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__int64</a:t>
            </a:r>
            <a:r>
              <a:rPr lang="en-US" sz="900" dirty="0">
                <a:solidFill>
                  <a:srgbClr val="000000"/>
                </a:solidFill>
                <a:latin typeface="Consolas" panose="020B0609020204030204" pitchFamily="49" charset="0"/>
              </a:rPr>
              <a:t> ctr1 = 0, ctr2 = 0,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 0;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*)&amp;ctr1) != 0)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(option == 1) {</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mat2D.width;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sum += mat2D.pRows[i][j];</a:t>
            </a:r>
          </a:p>
          <a:p>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(option == 2)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(j = 0; j &lt; mat2D.width;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sum += mat2D.pRows[i][j];</a:t>
            </a:r>
          </a:p>
          <a:p>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"Bad input option.\n"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1;</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QueryPerformanceFrequency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"The sum of the elements is: %f\n"</a:t>
            </a:r>
            <a:r>
              <a:rPr lang="en-US" sz="900" dirty="0">
                <a:solidFill>
                  <a:srgbClr val="000000"/>
                </a:solidFill>
                <a:latin typeface="Consolas" panose="020B0609020204030204" pitchFamily="49" charset="0"/>
              </a:rPr>
              <a:t>, sum);</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"Time spent in microseconds: %f\n"</a:t>
            </a:r>
            <a:r>
              <a:rPr lang="en-US" sz="900" dirty="0">
                <a:solidFill>
                  <a:srgbClr val="000000"/>
                </a:solidFill>
                <a:latin typeface="Consolas" panose="020B0609020204030204" pitchFamily="49" charset="0"/>
              </a:rPr>
              <a:t>, (ctr2 - ctr1) * 1.0 /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Don't data anymore, free mem; note that free is used twice</a:t>
            </a:r>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mat2D.height; i++)</a:t>
            </a:r>
          </a:p>
          <a:p>
            <a:r>
              <a:rPr lang="en-US" sz="900" dirty="0">
                <a:solidFill>
                  <a:srgbClr val="000000"/>
                </a:solidFill>
                <a:latin typeface="Consolas" panose="020B0609020204030204" pitchFamily="49" charset="0"/>
              </a:rPr>
              <a:t>    free(mat2D.pRows[i]);</a:t>
            </a:r>
          </a:p>
          <a:p>
            <a:r>
              <a:rPr lang="en-US" sz="900" dirty="0">
                <a:solidFill>
                  <a:srgbClr val="000000"/>
                </a:solidFill>
                <a:latin typeface="Consolas" panose="020B0609020204030204" pitchFamily="49" charset="0"/>
              </a:rPr>
              <a:t>  free(mat2D.pRows);</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sp>
        <p:nvSpPr>
          <p:cNvPr id="8" name="Freeform 7"/>
          <p:cNvSpPr/>
          <p:nvPr/>
        </p:nvSpPr>
        <p:spPr>
          <a:xfrm>
            <a:off x="5562600" y="1579881"/>
            <a:ext cx="995680" cy="4493544"/>
          </a:xfrm>
          <a:custGeom>
            <a:avLst/>
            <a:gdLst>
              <a:gd name="connsiteX0" fmla="*/ 0 w 1087120"/>
              <a:gd name="connsiteY0" fmla="*/ 4166176 h 4166176"/>
              <a:gd name="connsiteX1" fmla="*/ 548640 w 1087120"/>
              <a:gd name="connsiteY1" fmla="*/ 3973136 h 4166176"/>
              <a:gd name="connsiteX2" fmla="*/ 731520 w 1087120"/>
              <a:gd name="connsiteY2" fmla="*/ 3216216 h 4166176"/>
              <a:gd name="connsiteX3" fmla="*/ 787400 w 1087120"/>
              <a:gd name="connsiteY3" fmla="*/ 396816 h 4166176"/>
              <a:gd name="connsiteX4" fmla="*/ 1087120 w 1087120"/>
              <a:gd name="connsiteY4" fmla="*/ 86936 h 4166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120" h="4166176">
                <a:moveTo>
                  <a:pt x="0" y="4166176"/>
                </a:moveTo>
                <a:cubicBezTo>
                  <a:pt x="213360" y="4148819"/>
                  <a:pt x="426720" y="4131463"/>
                  <a:pt x="548640" y="3973136"/>
                </a:cubicBezTo>
                <a:cubicBezTo>
                  <a:pt x="670560" y="3814809"/>
                  <a:pt x="691727" y="3812269"/>
                  <a:pt x="731520" y="3216216"/>
                </a:cubicBezTo>
                <a:cubicBezTo>
                  <a:pt x="771313" y="2620163"/>
                  <a:pt x="728133" y="918363"/>
                  <a:pt x="787400" y="396816"/>
                </a:cubicBezTo>
                <a:cubicBezTo>
                  <a:pt x="846667" y="-124731"/>
                  <a:pt x="966893" y="-18898"/>
                  <a:pt x="1087120" y="86936"/>
                </a:cubicBezTo>
              </a:path>
            </a:pathLst>
          </a:custGeom>
          <a:noFill/>
          <a:ln>
            <a:solidFill>
              <a:srgbClr val="00B050"/>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945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Results, </a:t>
                </a:r>
                <a:r>
                  <a:rPr lang="en-US" b="1" dirty="0"/>
                  <a:t>release</a:t>
                </a:r>
                <a:r>
                  <a:rPr lang="en-US" dirty="0"/>
                  <a:t> build: </a:t>
                </a:r>
                <a14:m>
                  <m:oMath xmlns:m="http://schemas.openxmlformats.org/officeDocument/2006/math">
                    <m:r>
                      <a:rPr lang="en-US" b="0" i="1" dirty="0" smtClean="0">
                        <a:latin typeface="Cambria Math" panose="02040503050406030204" pitchFamily="18" charset="0"/>
                      </a:rPr>
                      <m:t>≈</m:t>
                    </m:r>
                  </m:oMath>
                </a14:m>
                <a:r>
                  <a:rPr lang="en-US" dirty="0"/>
                  <a:t> 5 times faster if accessed w/ locality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D2203D-769A-4D5A-AE4C-EA73FDE6A130}" type="slidenum">
              <a:rPr lang="en-US" smtClean="0"/>
              <a:t>25</a:t>
            </a:fld>
            <a:endParaRPr lang="en-US"/>
          </a:p>
        </p:txBody>
      </p:sp>
      <p:sp>
        <p:nvSpPr>
          <p:cNvPr id="4" name="Rectangle 3"/>
          <p:cNvSpPr/>
          <p:nvPr/>
        </p:nvSpPr>
        <p:spPr>
          <a:xfrm>
            <a:off x="2448560" y="1493670"/>
            <a:ext cx="7462520" cy="3693319"/>
          </a:xfrm>
          <a:prstGeom prst="rect">
            <a:avLst/>
          </a:prstGeom>
          <a:solidFill>
            <a:schemeClr val="accent4">
              <a:lumMod val="20000"/>
              <a:lumOff val="80000"/>
            </a:schemeClr>
          </a:solidFill>
        </p:spPr>
        <p:txBody>
          <a:bodyPr wrap="square">
            <a:spAutoFit/>
          </a:bodyPr>
          <a:lstStyle/>
          <a:p>
            <a:r>
              <a:rPr lang="en-US" dirty="0">
                <a:latin typeface="Consolas" panose="020B0609020204030204" pitchFamily="49" charset="0"/>
              </a:rPr>
              <a:t>TRUMAN Release&gt; ./matrixRep2D.exe               </a:t>
            </a:r>
          </a:p>
          <a:p>
            <a:r>
              <a:rPr lang="en-US" dirty="0">
                <a:latin typeface="Consolas" panose="020B0609020204030204" pitchFamily="49" charset="0"/>
              </a:rPr>
              <a:t>Pass 1 for row-wise, pass 2 for column-wise sum.</a:t>
            </a:r>
          </a:p>
          <a:p>
            <a:r>
              <a:rPr lang="en-US" dirty="0">
                <a:latin typeface="Consolas" panose="020B0609020204030204" pitchFamily="49" charset="0"/>
              </a:rPr>
              <a:t>TRUMAN Release&gt;                                 </a:t>
            </a:r>
          </a:p>
          <a:p>
            <a:r>
              <a:rPr lang="en-US" dirty="0">
                <a:latin typeface="Consolas" panose="020B0609020204030204" pitchFamily="49" charset="0"/>
              </a:rPr>
              <a:t>TRUMAN Release&gt;                                 </a:t>
            </a:r>
          </a:p>
          <a:p>
            <a:r>
              <a:rPr lang="en-US" dirty="0">
                <a:latin typeface="Consolas" panose="020B0609020204030204" pitchFamily="49" charset="0"/>
              </a:rPr>
              <a:t>TRUMAN Release&gt; ./matrixRep2D.exe 1             </a:t>
            </a:r>
          </a:p>
          <a:p>
            <a:r>
              <a:rPr lang="en-US" dirty="0">
                <a:latin typeface="Consolas" panose="020B0609020204030204" pitchFamily="49" charset="0"/>
              </a:rPr>
              <a:t>The sum of the elements is: 2772.088785         </a:t>
            </a:r>
          </a:p>
          <a:p>
            <a:r>
              <a:rPr lang="en-US" dirty="0">
                <a:latin typeface="Consolas" panose="020B0609020204030204" pitchFamily="49" charset="0"/>
              </a:rPr>
              <a:t>Time spent in microseconds: 0.004075            </a:t>
            </a:r>
          </a:p>
          <a:p>
            <a:r>
              <a:rPr lang="en-US" dirty="0">
                <a:latin typeface="Consolas" panose="020B0609020204030204" pitchFamily="49" charset="0"/>
              </a:rPr>
              <a:t>TRUMAN Release&gt;                                 </a:t>
            </a:r>
          </a:p>
          <a:p>
            <a:r>
              <a:rPr lang="en-US" dirty="0">
                <a:latin typeface="Consolas" panose="020B0609020204030204" pitchFamily="49" charset="0"/>
              </a:rPr>
              <a:t>TRUMAN Release&gt;                                 </a:t>
            </a:r>
          </a:p>
          <a:p>
            <a:r>
              <a:rPr lang="en-US" dirty="0">
                <a:latin typeface="Consolas" panose="020B0609020204030204" pitchFamily="49" charset="0"/>
              </a:rPr>
              <a:t>TRUMAN Release&gt; ./matrixRep2D.exe 2             </a:t>
            </a:r>
          </a:p>
          <a:p>
            <a:r>
              <a:rPr lang="en-US" dirty="0">
                <a:latin typeface="Consolas" panose="020B0609020204030204" pitchFamily="49" charset="0"/>
              </a:rPr>
              <a:t>The sum of the elements is: 2772.088785         </a:t>
            </a:r>
          </a:p>
          <a:p>
            <a:r>
              <a:rPr lang="en-US" dirty="0">
                <a:latin typeface="Consolas" panose="020B0609020204030204" pitchFamily="49" charset="0"/>
              </a:rPr>
              <a:t>Time spent in microseconds: 0.020078            </a:t>
            </a:r>
          </a:p>
          <a:p>
            <a:r>
              <a:rPr lang="en-US" dirty="0">
                <a:latin typeface="Consolas" panose="020B0609020204030204" pitchFamily="49" charset="0"/>
              </a:rPr>
              <a:t>TRUMAN Release&gt; </a:t>
            </a:r>
          </a:p>
        </p:txBody>
      </p:sp>
      <p:sp>
        <p:nvSpPr>
          <p:cNvPr id="5" name="Rectangle 4"/>
          <p:cNvSpPr/>
          <p:nvPr/>
        </p:nvSpPr>
        <p:spPr>
          <a:xfrm>
            <a:off x="2983230" y="5857267"/>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Tree>
    <p:extLst>
      <p:ext uri="{BB962C8B-B14F-4D97-AF65-F5344CB8AC3E}">
        <p14:creationId xmlns:p14="http://schemas.microsoft.com/office/powerpoint/2010/main" val="648796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C66"/>
          </a:solidFill>
        </p:spPr>
        <p:txBody>
          <a:bodyPr>
            <a:normAutofit/>
          </a:bodyPr>
          <a:lstStyle/>
          <a:p>
            <a:r>
              <a:rPr lang="en-US" dirty="0">
                <a:solidFill>
                  <a:schemeClr val="accent2">
                    <a:lumMod val="50000"/>
                  </a:schemeClr>
                </a:solidFill>
              </a:rPr>
              <a:t>The two scenarios, side by side: squashed and proper 2D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3030851" y="5727720"/>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
        <p:nvSpPr>
          <p:cNvPr id="7" name="Rectangle 6"/>
          <p:cNvSpPr/>
          <p:nvPr/>
        </p:nvSpPr>
        <p:spPr>
          <a:xfrm>
            <a:off x="6410579" y="2118364"/>
            <a:ext cx="5125157" cy="2893100"/>
          </a:xfrm>
          <a:prstGeom prst="rect">
            <a:avLst/>
          </a:prstGeom>
          <a:solidFill>
            <a:schemeClr val="accent4">
              <a:lumMod val="20000"/>
              <a:lumOff val="80000"/>
            </a:schemeClr>
          </a:solidFill>
        </p:spPr>
        <p:txBody>
          <a:bodyPr wrap="square">
            <a:spAutoFit/>
          </a:bodyPr>
          <a:lstStyle/>
          <a:p>
            <a:r>
              <a:rPr lang="en-US" sz="1400" dirty="0">
                <a:latin typeface="Consolas" panose="020B0609020204030204" pitchFamily="49" charset="0"/>
              </a:rPr>
              <a:t>TRUMAN Release&gt; ./matrixRep2D.exe               </a:t>
            </a:r>
          </a:p>
          <a:p>
            <a:r>
              <a:rPr lang="en-US" sz="1400" dirty="0">
                <a:latin typeface="Consolas" panose="020B0609020204030204" pitchFamily="49" charset="0"/>
              </a:rPr>
              <a:t>Pass 1 for row-wise, pass 2 for column-wise sum.</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./matrixRep2D.exe 1             </a:t>
            </a:r>
          </a:p>
          <a:p>
            <a:r>
              <a:rPr lang="en-US" sz="1400" dirty="0">
                <a:latin typeface="Consolas" panose="020B0609020204030204" pitchFamily="49" charset="0"/>
              </a:rPr>
              <a:t>The sum of the elements is: 2772.088785         </a:t>
            </a:r>
          </a:p>
          <a:p>
            <a:r>
              <a:rPr lang="en-US" sz="1400" dirty="0">
                <a:latin typeface="Consolas" panose="020B0609020204030204" pitchFamily="49" charset="0"/>
              </a:rPr>
              <a:t>Time spent in microseconds: </a:t>
            </a:r>
            <a:r>
              <a:rPr lang="en-US" sz="1400" b="1" dirty="0">
                <a:solidFill>
                  <a:srgbClr val="C00000"/>
                </a:solidFill>
                <a:latin typeface="Consolas" panose="020B0609020204030204" pitchFamily="49" charset="0"/>
              </a:rPr>
              <a:t>0.004075</a:t>
            </a:r>
            <a:r>
              <a:rPr lang="en-US" sz="1400" dirty="0">
                <a:latin typeface="Consolas" panose="020B0609020204030204" pitchFamily="49" charset="0"/>
              </a:rPr>
              <a: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./matrixRep2D.exe 2             </a:t>
            </a:r>
          </a:p>
          <a:p>
            <a:r>
              <a:rPr lang="en-US" sz="1400" dirty="0">
                <a:latin typeface="Consolas" panose="020B0609020204030204" pitchFamily="49" charset="0"/>
              </a:rPr>
              <a:t>The sum of the elements is: 2772.088785         </a:t>
            </a:r>
          </a:p>
          <a:p>
            <a:r>
              <a:rPr lang="en-US" sz="1400" dirty="0">
                <a:latin typeface="Consolas" panose="020B0609020204030204" pitchFamily="49" charset="0"/>
              </a:rPr>
              <a:t>Time spent in microseconds: </a:t>
            </a:r>
            <a:r>
              <a:rPr lang="en-US" sz="1400" b="1" dirty="0">
                <a:solidFill>
                  <a:srgbClr val="C00000"/>
                </a:solidFill>
                <a:latin typeface="Consolas" panose="020B0609020204030204" pitchFamily="49" charset="0"/>
              </a:rPr>
              <a:t>0.020078</a:t>
            </a:r>
            <a:r>
              <a:rPr lang="en-US" sz="1400" dirty="0">
                <a:latin typeface="Consolas" panose="020B0609020204030204" pitchFamily="49" charset="0"/>
              </a:rPr>
              <a:t>            </a:t>
            </a:r>
          </a:p>
          <a:p>
            <a:r>
              <a:rPr lang="en-US" sz="1400" dirty="0">
                <a:latin typeface="Consolas" panose="020B0609020204030204" pitchFamily="49" charset="0"/>
              </a:rPr>
              <a:t>TRUMAN Release&gt; </a:t>
            </a:r>
          </a:p>
        </p:txBody>
      </p:sp>
      <p:sp>
        <p:nvSpPr>
          <p:cNvPr id="8" name="Rectangle 7"/>
          <p:cNvSpPr/>
          <p:nvPr/>
        </p:nvSpPr>
        <p:spPr>
          <a:xfrm>
            <a:off x="715172" y="2118364"/>
            <a:ext cx="4944307" cy="2893100"/>
          </a:xfrm>
          <a:prstGeom prst="rect">
            <a:avLst/>
          </a:prstGeom>
          <a:solidFill>
            <a:schemeClr val="accent4">
              <a:lumMod val="20000"/>
              <a:lumOff val="80000"/>
            </a:schemeClr>
          </a:solidFill>
        </p:spPr>
        <p:txBody>
          <a:bodyPr wrap="square">
            <a:spAutoFit/>
          </a:bodyPr>
          <a:lstStyle/>
          <a:p>
            <a:r>
              <a:rPr lang="en-US" sz="1400" dirty="0">
                <a:latin typeface="Consolas" panose="020B0609020204030204" pitchFamily="49" charset="0"/>
              </a:rPr>
              <a:t>TRUMAN Release&gt; ./matrixRep1D.exe               </a:t>
            </a:r>
          </a:p>
          <a:p>
            <a:r>
              <a:rPr lang="en-US" sz="1400" dirty="0">
                <a:latin typeface="Consolas" panose="020B0609020204030204" pitchFamily="49" charset="0"/>
              </a:rPr>
              <a:t>Pass 1 for row-wise, pass 2 for column-wise sum.</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./matrixRep1D.exe 1             </a:t>
            </a:r>
          </a:p>
          <a:p>
            <a:r>
              <a:rPr lang="en-US" sz="1400" dirty="0">
                <a:latin typeface="Consolas" panose="020B0609020204030204" pitchFamily="49" charset="0"/>
              </a:rPr>
              <a:t>The sum of the elements is: 2772.088785         </a:t>
            </a:r>
          </a:p>
          <a:p>
            <a:r>
              <a:rPr lang="en-US" sz="1400" dirty="0">
                <a:latin typeface="Consolas" panose="020B0609020204030204" pitchFamily="49" charset="0"/>
              </a:rPr>
              <a:t>Time spent in microseconds: </a:t>
            </a:r>
            <a:r>
              <a:rPr lang="en-US" sz="1400" b="1" dirty="0">
                <a:solidFill>
                  <a:srgbClr val="C00000"/>
                </a:solidFill>
                <a:latin typeface="Consolas" panose="020B0609020204030204" pitchFamily="49" charset="0"/>
              </a:rPr>
              <a:t>0.003622</a:t>
            </a:r>
            <a:r>
              <a:rPr lang="en-US" sz="1400" dirty="0">
                <a:latin typeface="Consolas" panose="020B0609020204030204" pitchFamily="49" charset="0"/>
              </a:rPr>
              <a: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a:t>
            </a:r>
          </a:p>
          <a:p>
            <a:r>
              <a:rPr lang="en-US" sz="1400" dirty="0">
                <a:latin typeface="Consolas" panose="020B0609020204030204" pitchFamily="49" charset="0"/>
              </a:rPr>
              <a:t>TRUMAN Release&gt; ./matrixRep1D.exe 2             </a:t>
            </a:r>
          </a:p>
          <a:p>
            <a:r>
              <a:rPr lang="en-US" sz="1400" dirty="0">
                <a:latin typeface="Consolas" panose="020B0609020204030204" pitchFamily="49" charset="0"/>
              </a:rPr>
              <a:t>The sum of the elements is: 2772.088785         </a:t>
            </a:r>
          </a:p>
          <a:p>
            <a:r>
              <a:rPr lang="en-US" sz="1400" dirty="0">
                <a:latin typeface="Consolas" panose="020B0609020204030204" pitchFamily="49" charset="0"/>
              </a:rPr>
              <a:t>Time spent in microseconds: </a:t>
            </a:r>
            <a:r>
              <a:rPr lang="en-US" sz="1400" b="1" dirty="0">
                <a:solidFill>
                  <a:srgbClr val="C00000"/>
                </a:solidFill>
                <a:latin typeface="Consolas" panose="020B0609020204030204" pitchFamily="49" charset="0"/>
              </a:rPr>
              <a:t>0.023060</a:t>
            </a:r>
            <a:r>
              <a:rPr lang="en-US" sz="1400" dirty="0">
                <a:latin typeface="Consolas" panose="020B0609020204030204" pitchFamily="49" charset="0"/>
              </a:rPr>
              <a:t>            </a:t>
            </a:r>
          </a:p>
          <a:p>
            <a:r>
              <a:rPr lang="en-US" sz="1400" dirty="0">
                <a:latin typeface="Consolas" panose="020B0609020204030204" pitchFamily="49" charset="0"/>
              </a:rPr>
              <a:t>TRUMAN Release&gt; </a:t>
            </a:r>
          </a:p>
        </p:txBody>
      </p:sp>
    </p:spTree>
    <p:extLst>
      <p:ext uri="{BB962C8B-B14F-4D97-AF65-F5344CB8AC3E}">
        <p14:creationId xmlns:p14="http://schemas.microsoft.com/office/powerpoint/2010/main" val="35278770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1029"/>
          <p:cNvSpPr>
            <a:spLocks noGrp="1" noChangeArrowheads="1"/>
          </p:cNvSpPr>
          <p:nvPr>
            <p:ph type="title"/>
          </p:nvPr>
        </p:nvSpPr>
        <p:spPr/>
        <p:txBody>
          <a:bodyPr/>
          <a:lstStyle/>
          <a:p>
            <a:r>
              <a:rPr lang="en-US" dirty="0"/>
              <a:t>Final Exam type question: Qualitative Estimates of Locality</a:t>
            </a:r>
          </a:p>
        </p:txBody>
      </p:sp>
      <p:sp>
        <p:nvSpPr>
          <p:cNvPr id="132102" name="Rectangle 1030"/>
          <p:cNvSpPr>
            <a:spLocks noGrp="1" noChangeArrowheads="1"/>
          </p:cNvSpPr>
          <p:nvPr>
            <p:ph idx="1"/>
          </p:nvPr>
        </p:nvSpPr>
        <p:spPr/>
        <p:txBody>
          <a:bodyPr/>
          <a:lstStyle/>
          <a:p>
            <a:endParaRPr lang="en-US" sz="2000" dirty="0"/>
          </a:p>
          <a:p>
            <a:r>
              <a:rPr lang="en-US" sz="2000" dirty="0"/>
              <a:t>Being able to look at code and get a qualitative sense of its locality is a key skill for a professional programmer</a:t>
            </a:r>
          </a:p>
          <a:p>
            <a:endParaRPr lang="en-US" sz="2000" dirty="0"/>
          </a:p>
          <a:p>
            <a:r>
              <a:rPr lang="en-US" sz="2000" dirty="0">
                <a:solidFill>
                  <a:srgbClr val="C00000"/>
                </a:solidFill>
              </a:rPr>
              <a:t>Question: </a:t>
            </a:r>
            <a:r>
              <a:rPr lang="en-US" sz="2000" dirty="0"/>
              <a:t>Below, do we have good locality with respect to array </a:t>
            </a:r>
            <a:r>
              <a:rPr lang="en-US" sz="2000" dirty="0">
                <a:latin typeface="Consolas" panose="020B0609020204030204" pitchFamily="49" charset="0"/>
                <a:cs typeface="Courier New"/>
              </a:rPr>
              <a:t>a</a:t>
            </a:r>
            <a:r>
              <a:rPr lang="en-US" sz="2000"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27</a:t>
            </a:fld>
            <a:endParaRPr lang="en-US" altLang="en-US"/>
          </a:p>
        </p:txBody>
      </p:sp>
      <p:sp>
        <p:nvSpPr>
          <p:cNvPr id="5" name="Rectangle 4"/>
          <p:cNvSpPr/>
          <p:nvPr/>
        </p:nvSpPr>
        <p:spPr>
          <a:xfrm>
            <a:off x="52158"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3" name="Rectangle 2"/>
          <p:cNvSpPr/>
          <p:nvPr/>
        </p:nvSpPr>
        <p:spPr>
          <a:xfrm>
            <a:off x="3371353" y="3597966"/>
            <a:ext cx="4603805" cy="2308324"/>
          </a:xfrm>
          <a:prstGeom prst="rect">
            <a:avLst/>
          </a:prstGeom>
          <a:solidFill>
            <a:schemeClr val="bg1">
              <a:lumMod val="85000"/>
            </a:schemeClr>
          </a:solid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sum_array_rows</a:t>
            </a:r>
            <a:r>
              <a:rPr lang="en-US" sz="1600" dirty="0" smtClean="0">
                <a:solidFill>
                  <a:srgbClr val="000000"/>
                </a:solidFill>
                <a:latin typeface="Consolas" panose="020B0609020204030204" pitchFamily="49" charset="0"/>
              </a:rPr>
              <a:t>(</a:t>
            </a:r>
            <a:r>
              <a:rPr lang="en-US" sz="1600" dirty="0" smtClean="0">
                <a:solidFill>
                  <a:srgbClr val="0000FF"/>
                </a:solidFill>
                <a:latin typeface="Consolas" panose="020B0609020204030204" pitchFamily="49" charset="0"/>
              </a:rPr>
              <a:t>int**</a:t>
            </a:r>
            <a:r>
              <a:rPr lang="en-US" sz="1600" dirty="0" smtClean="0">
                <a:solidFill>
                  <a:srgbClr val="000000"/>
                </a:solidFill>
                <a:latin typeface="Consolas" panose="020B0609020204030204" pitchFamily="49" charset="0"/>
              </a:rPr>
              <a:t> a)</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j, sum = 0;</a:t>
            </a:r>
          </a:p>
          <a:p>
            <a:endParaRPr lang="en-US" sz="1600" dirty="0">
              <a:solidFill>
                <a:srgbClr val="000000"/>
              </a:solidFill>
              <a:latin typeface="Consolas" panose="020B0609020204030204" pitchFamily="49" charset="0"/>
            </a:endParaRP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(i = 0; i &lt; M; i++)</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(j = 0; j &lt; N; </a:t>
            </a:r>
            <a:r>
              <a:rPr lang="en-US" sz="1600" dirty="0" err="1">
                <a:solidFill>
                  <a:srgbClr val="000000"/>
                </a:solidFill>
                <a:latin typeface="Consolas" panose="020B0609020204030204" pitchFamily="49" charset="0"/>
              </a:rPr>
              <a:t>j++</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sum += a[i][j];</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a:p>
            <a:r>
              <a:rPr lang="en-US" sz="1600" dirty="0">
                <a:solidFill>
                  <a:srgbClr val="000000"/>
                </a:solidFill>
                <a:latin typeface="Consolas" panose="020B0609020204030204" pitchFamily="49" charset="0"/>
              </a:rPr>
              <a:t> }</a:t>
            </a:r>
            <a:endParaRPr lang="en-US" sz="4000" dirty="0"/>
          </a:p>
        </p:txBody>
      </p:sp>
    </p:spTree>
    <p:extLst>
      <p:ext uri="{BB962C8B-B14F-4D97-AF65-F5344CB8AC3E}">
        <p14:creationId xmlns:p14="http://schemas.microsoft.com/office/powerpoint/2010/main" val="4242411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r>
              <a:rPr lang="en-US" dirty="0"/>
              <a:t>Final Exam type question: Qualitative Estimates of Locality</a:t>
            </a:r>
          </a:p>
        </p:txBody>
      </p:sp>
      <p:sp>
        <p:nvSpPr>
          <p:cNvPr id="133126" name="Rectangle 6"/>
          <p:cNvSpPr>
            <a:spLocks noGrp="1" noChangeArrowheads="1"/>
          </p:cNvSpPr>
          <p:nvPr>
            <p:ph idx="1"/>
          </p:nvPr>
        </p:nvSpPr>
        <p:spPr/>
        <p:txBody>
          <a:bodyPr/>
          <a:lstStyle/>
          <a:p>
            <a:r>
              <a:rPr lang="en-US" sz="1800" dirty="0">
                <a:solidFill>
                  <a:srgbClr val="C00000"/>
                </a:solidFill>
              </a:rPr>
              <a:t>Question: </a:t>
            </a:r>
            <a:r>
              <a:rPr lang="en-US" sz="1800" dirty="0"/>
              <a:t>Does this function have good locality with respect to array </a:t>
            </a:r>
            <a:r>
              <a:rPr lang="en-US" sz="1800" dirty="0">
                <a:latin typeface="Consolas" panose="020B0609020204030204" pitchFamily="49" charset="0"/>
                <a:cs typeface="Courier New"/>
              </a:rPr>
              <a:t>a</a:t>
            </a:r>
            <a:r>
              <a:rPr lang="en-US" sz="1800"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28</a:t>
            </a:fld>
            <a:endParaRPr lang="en-US" altLang="en-US"/>
          </a:p>
        </p:txBody>
      </p:sp>
      <p:sp>
        <p:nvSpPr>
          <p:cNvPr id="5" name="Rectangle 4"/>
          <p:cNvSpPr/>
          <p:nvPr/>
        </p:nvSpPr>
        <p:spPr>
          <a:xfrm>
            <a:off x="17604" y="663210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7" name="Rectangle 6"/>
          <p:cNvSpPr/>
          <p:nvPr/>
        </p:nvSpPr>
        <p:spPr>
          <a:xfrm>
            <a:off x="3438730" y="3067703"/>
            <a:ext cx="4603805" cy="2308324"/>
          </a:xfrm>
          <a:prstGeom prst="rect">
            <a:avLst/>
          </a:prstGeom>
          <a:solidFill>
            <a:schemeClr val="bg1">
              <a:lumMod val="85000"/>
            </a:schemeClr>
          </a:solid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sum_array_cols</a:t>
            </a:r>
            <a:r>
              <a:rPr lang="en-US" sz="1600" dirty="0" smtClean="0">
                <a:solidFill>
                  <a:srgbClr val="000000"/>
                </a:solidFill>
                <a:latin typeface="Consolas" panose="020B0609020204030204" pitchFamily="49" charset="0"/>
              </a:rPr>
              <a:t>(</a:t>
            </a:r>
            <a:r>
              <a:rPr lang="en-US" sz="1600" dirty="0" smtClean="0">
                <a:solidFill>
                  <a:srgbClr val="0000FF"/>
                </a:solidFill>
                <a:latin typeface="Consolas" panose="020B0609020204030204" pitchFamily="49" charset="0"/>
              </a:rPr>
              <a:t>int**</a:t>
            </a:r>
            <a:r>
              <a:rPr lang="en-US" sz="1600" dirty="0" smtClean="0">
                <a:solidFill>
                  <a:srgbClr val="000000"/>
                </a:solidFill>
                <a:latin typeface="Consolas" panose="020B0609020204030204" pitchFamily="49" charset="0"/>
              </a:rPr>
              <a:t> a)</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j, sum = 0;</a:t>
            </a:r>
          </a:p>
          <a:p>
            <a:endParaRPr lang="en-US" sz="1600" dirty="0">
              <a:solidFill>
                <a:srgbClr val="000000"/>
              </a:solidFill>
              <a:latin typeface="Consolas" panose="020B0609020204030204" pitchFamily="49" charset="0"/>
            </a:endParaRP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a:t>
            </a:r>
            <a:r>
              <a:rPr lang="nn-NO" sz="1600" dirty="0" smtClean="0">
                <a:solidFill>
                  <a:srgbClr val="000000"/>
                </a:solidFill>
                <a:latin typeface="Consolas" panose="020B0609020204030204" pitchFamily="49" charset="0"/>
              </a:rPr>
              <a:t>(j </a:t>
            </a:r>
            <a:r>
              <a:rPr lang="nn-NO" sz="1600" dirty="0">
                <a:solidFill>
                  <a:srgbClr val="000000"/>
                </a:solidFill>
                <a:latin typeface="Consolas" panose="020B0609020204030204" pitchFamily="49" charset="0"/>
              </a:rPr>
              <a:t>= 0; </a:t>
            </a:r>
            <a:r>
              <a:rPr lang="nn-NO" sz="1600" dirty="0" smtClean="0">
                <a:solidFill>
                  <a:srgbClr val="000000"/>
                </a:solidFill>
                <a:latin typeface="Consolas" panose="020B0609020204030204" pitchFamily="49" charset="0"/>
              </a:rPr>
              <a:t>j </a:t>
            </a:r>
            <a:r>
              <a:rPr lang="nn-NO" sz="1600" dirty="0">
                <a:solidFill>
                  <a:srgbClr val="000000"/>
                </a:solidFill>
                <a:latin typeface="Consolas" panose="020B0609020204030204" pitchFamily="49" charset="0"/>
              </a:rPr>
              <a:t>&lt; </a:t>
            </a:r>
            <a:r>
              <a:rPr lang="nn-NO" sz="1600" dirty="0" smtClean="0">
                <a:solidFill>
                  <a:srgbClr val="000000"/>
                </a:solidFill>
                <a:latin typeface="Consolas" panose="020B0609020204030204" pitchFamily="49" charset="0"/>
              </a:rPr>
              <a:t>N; j++)</a:t>
            </a:r>
            <a:endParaRPr lang="nn-NO"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smtClean="0">
                <a:solidFill>
                  <a:srgbClr val="000000"/>
                </a:solidFill>
                <a:latin typeface="Consolas" panose="020B0609020204030204" pitchFamily="49" charset="0"/>
              </a:rPr>
              <a:t>(i </a:t>
            </a:r>
            <a:r>
              <a:rPr lang="en-US" sz="1600" dirty="0">
                <a:solidFill>
                  <a:srgbClr val="000000"/>
                </a:solidFill>
                <a:latin typeface="Consolas" panose="020B0609020204030204" pitchFamily="49" charset="0"/>
              </a:rPr>
              <a:t>= 0; i</a:t>
            </a:r>
            <a:r>
              <a:rPr lang="en-US" sz="1600" dirty="0" smtClean="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&lt; </a:t>
            </a:r>
            <a:r>
              <a:rPr lang="en-US" sz="1600" dirty="0" smtClean="0">
                <a:solidFill>
                  <a:srgbClr val="000000"/>
                </a:solidFill>
                <a:latin typeface="Consolas" panose="020B0609020204030204" pitchFamily="49" charset="0"/>
              </a:rPr>
              <a:t>M; i++)</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sum += a[i][j];</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a:p>
            <a:r>
              <a:rPr lang="en-US" sz="1600" dirty="0">
                <a:solidFill>
                  <a:srgbClr val="000000"/>
                </a:solidFill>
                <a:latin typeface="Consolas" panose="020B0609020204030204" pitchFamily="49" charset="0"/>
              </a:rPr>
              <a:t> }</a:t>
            </a:r>
            <a:endParaRPr lang="en-US" sz="4000" dirty="0"/>
          </a:p>
        </p:txBody>
      </p:sp>
    </p:spTree>
    <p:extLst>
      <p:ext uri="{BB962C8B-B14F-4D97-AF65-F5344CB8AC3E}">
        <p14:creationId xmlns:p14="http://schemas.microsoft.com/office/powerpoint/2010/main" val="8758787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Taking it to the next level: 3D Matrices – good 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677213" y="1786073"/>
            <a:ext cx="6553200" cy="4662815"/>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iostream</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Windows.h</a:t>
            </a:r>
            <a:r>
              <a:rPr lang="en-US" sz="900" dirty="0">
                <a:solidFill>
                  <a:srgbClr val="A31515"/>
                </a:solidFill>
                <a:latin typeface="Consolas" panose="020B0609020204030204" pitchFamily="49" charset="0"/>
              </a:rPr>
              <a:t>&gt;</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const</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 = 700;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__int64</a:t>
            </a:r>
            <a:r>
              <a:rPr lang="en-US" sz="900" dirty="0">
                <a:solidFill>
                  <a:srgbClr val="000000"/>
                </a:solidFill>
                <a:latin typeface="Consolas" panose="020B0609020204030204" pitchFamily="49" charset="0"/>
              </a:rPr>
              <a:t> ctr1 = 0, ctr2 = 0,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 0;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use this to store values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 = 1. / (</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j + k + 1.);           </a:t>
            </a:r>
            <a:r>
              <a:rPr lang="en-US" sz="900" dirty="0">
                <a:solidFill>
                  <a:srgbClr val="008000"/>
                </a:solidFill>
                <a:latin typeface="Consolas" panose="020B0609020204030204" pitchFamily="49" charset="0"/>
              </a:rPr>
              <a:t>// storing some smallish number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*)&amp;ctr1) != 0)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sum up all entries in 3D array</a:t>
            </a:r>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QueryPerformanceFrequency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"Sum is: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sum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"Time spent in microseconds: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((ctr2 - ctr1) * 1.0 /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sp>
        <p:nvSpPr>
          <p:cNvPr id="7" name="Rectangle 6"/>
          <p:cNvSpPr/>
          <p:nvPr/>
        </p:nvSpPr>
        <p:spPr>
          <a:xfrm>
            <a:off x="6361679" y="1007283"/>
            <a:ext cx="5637924"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pic>
        <p:nvPicPr>
          <p:cNvPr id="8" name="Picture 7"/>
          <p:cNvPicPr>
            <a:picLocks noChangeAspect="1"/>
          </p:cNvPicPr>
          <p:nvPr/>
        </p:nvPicPr>
        <p:blipFill>
          <a:blip r:embed="rId2"/>
          <a:stretch>
            <a:fillRect/>
          </a:stretch>
        </p:blipFill>
        <p:spPr>
          <a:xfrm>
            <a:off x="7732732" y="5305888"/>
            <a:ext cx="2519362" cy="873295"/>
          </a:xfrm>
          <a:prstGeom prst="rect">
            <a:avLst/>
          </a:prstGeom>
        </p:spPr>
      </p:pic>
    </p:spTree>
    <p:extLst>
      <p:ext uri="{BB962C8B-B14F-4D97-AF65-F5344CB8AC3E}">
        <p14:creationId xmlns:p14="http://schemas.microsoft.com/office/powerpoint/2010/main" val="2723577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Before </a:t>
            </a:r>
            <a:r>
              <a:rPr lang="en-US"/>
              <a:t>we get going…</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fontScale="92500" lnSpcReduction="10000"/>
              </a:bodyPr>
              <a:lstStyle/>
              <a:p>
                <a:r>
                  <a:rPr lang="en-US" dirty="0"/>
                  <a:t>Last time: the Hardware </a:t>
                </a:r>
                <a14:m>
                  <m:oMath xmlns:m="http://schemas.openxmlformats.org/officeDocument/2006/math">
                    <m:r>
                      <a:rPr lang="en-US" b="0" i="1" smtClean="0">
                        <a:latin typeface="Cambria Math" panose="02040503050406030204" pitchFamily="18" charset="0"/>
                      </a:rPr>
                      <m:t>↔</m:t>
                    </m:r>
                  </m:oMath>
                </a14:m>
                <a:r>
                  <a:rPr lang="en-US" dirty="0"/>
                  <a:t> Software interplay</a:t>
                </a:r>
              </a:p>
              <a:p>
                <a:pPr lvl="1"/>
                <a:r>
                  <a:rPr lang="en-US" dirty="0"/>
                  <a:t>Thread Level Parallelism (TLP)</a:t>
                </a:r>
              </a:p>
              <a:p>
                <a:pPr lvl="1"/>
                <a:r>
                  <a:rPr lang="en-US" dirty="0"/>
                  <a:t>Measuring execution performance, quick thoughts</a:t>
                </a:r>
              </a:p>
              <a:p>
                <a:pPr lvl="1"/>
                <a:r>
                  <a:rPr lang="en-US" dirty="0"/>
                  <a:t>The memory hierarchy</a:t>
                </a:r>
              </a:p>
              <a:p>
                <a:pPr lvl="2"/>
                <a:endParaRPr lang="en-US" dirty="0" smtClean="0"/>
              </a:p>
              <a:p>
                <a:r>
                  <a:rPr lang="en-US" dirty="0" smtClean="0"/>
                  <a:t>Today</a:t>
                </a:r>
                <a:endParaRPr lang="en-US" dirty="0"/>
              </a:p>
              <a:p>
                <a:pPr lvl="1"/>
                <a:r>
                  <a:rPr lang="en-US" dirty="0" smtClean="0"/>
                  <a:t>The Cache</a:t>
                </a:r>
                <a:endParaRPr lang="en-US" dirty="0"/>
              </a:p>
              <a:p>
                <a:pPr lvl="1"/>
                <a:r>
                  <a:rPr lang="en-US" dirty="0" smtClean="0"/>
                  <a:t>The virtual memory</a:t>
                </a:r>
              </a:p>
              <a:p>
                <a:pPr lvl="2"/>
                <a:endParaRPr lang="en-US" dirty="0"/>
              </a:p>
              <a:p>
                <a:r>
                  <a:rPr lang="en-US" dirty="0"/>
                  <a:t>Other tidbits:</a:t>
                </a:r>
              </a:p>
              <a:p>
                <a:pPr lvl="1"/>
                <a:r>
                  <a:rPr lang="en-US" dirty="0" smtClean="0"/>
                  <a:t>Please </a:t>
                </a:r>
                <a:r>
                  <a:rPr lang="en-US" dirty="0"/>
                  <a:t>take care of the assigned reading</a:t>
                </a:r>
              </a:p>
              <a:p>
                <a:pPr lvl="1"/>
                <a:r>
                  <a:rPr lang="en-US" dirty="0" smtClean="0"/>
                  <a:t>Another assignment went out, due </a:t>
                </a:r>
                <a:r>
                  <a:rPr lang="en-US" dirty="0" err="1" smtClean="0"/>
                  <a:t>Th</a:t>
                </a:r>
                <a:r>
                  <a:rPr lang="en-US" dirty="0" smtClean="0"/>
                  <a:t> </a:t>
                </a:r>
                <a:r>
                  <a:rPr lang="en-US" dirty="0"/>
                  <a:t>at 9 pm</a:t>
                </a:r>
              </a:p>
              <a:p>
                <a:pPr lvl="1"/>
                <a:r>
                  <a:rPr lang="en-US" dirty="0"/>
                  <a:t>Use Piazza to get things going (for you or others)</a:t>
                </a:r>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a:blip r:embed="rId2"/>
                <a:stretch>
                  <a:fillRect l="-1190" t="-2291" r="-11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pic>
        <p:nvPicPr>
          <p:cNvPr id="10" name="Content Placeholder 7"/>
          <p:cNvPicPr>
            <a:picLocks noGrp="1" noChangeAspect="1"/>
          </p:cNvPicPr>
          <p:nvPr>
            <p:ph sz="half" idx="2"/>
          </p:nvPr>
        </p:nvPicPr>
        <p:blipFill>
          <a:blip r:embed="rId3"/>
          <a:stretch>
            <a:fillRect/>
          </a:stretch>
        </p:blipFill>
        <p:spPr>
          <a:xfrm>
            <a:off x="7439325" y="866786"/>
            <a:ext cx="3329857" cy="2408775"/>
          </a:xfrm>
          <a:prstGeom prst="rect">
            <a:avLst/>
          </a:prstGeom>
        </p:spPr>
      </p:pic>
      <p:pic>
        <p:nvPicPr>
          <p:cNvPr id="4" name="Picture 3"/>
          <p:cNvPicPr>
            <a:picLocks noChangeAspect="1"/>
          </p:cNvPicPr>
          <p:nvPr/>
        </p:nvPicPr>
        <p:blipFill>
          <a:blip r:embed="rId4"/>
          <a:stretch>
            <a:fillRect/>
          </a:stretch>
        </p:blipFill>
        <p:spPr>
          <a:xfrm>
            <a:off x="7347118" y="3446481"/>
            <a:ext cx="4606516" cy="3281186"/>
          </a:xfrm>
          <a:prstGeom prst="rect">
            <a:avLst/>
          </a:prstGeom>
        </p:spPr>
      </p:pic>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Taking it to the next level: 3D Matrices – bad 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p:cNvSpPr/>
          <p:nvPr/>
        </p:nvSpPr>
        <p:spPr>
          <a:xfrm>
            <a:off x="2129118" y="1876050"/>
            <a:ext cx="6629400" cy="4662815"/>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iostream</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Windows.h</a:t>
            </a:r>
            <a:r>
              <a:rPr lang="en-US" sz="900" dirty="0">
                <a:solidFill>
                  <a:srgbClr val="A31515"/>
                </a:solidFill>
                <a:latin typeface="Consolas" panose="020B0609020204030204" pitchFamily="49" charset="0"/>
              </a:rPr>
              <a:t>&gt;</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const</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 = 700;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__int64</a:t>
            </a:r>
            <a:r>
              <a:rPr lang="en-US" sz="900" dirty="0">
                <a:solidFill>
                  <a:srgbClr val="000000"/>
                </a:solidFill>
                <a:latin typeface="Consolas" panose="020B0609020204030204" pitchFamily="49" charset="0"/>
              </a:rPr>
              <a:t> ctr1 = 0, ctr2 = 0,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 0;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use this to store values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 = 1. / (</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j + k + 1.);           </a:t>
            </a:r>
            <a:r>
              <a:rPr lang="en-US" sz="900" dirty="0">
                <a:solidFill>
                  <a:srgbClr val="008000"/>
                </a:solidFill>
                <a:latin typeface="Consolas" panose="020B0609020204030204" pitchFamily="49" charset="0"/>
              </a:rPr>
              <a:t>// storing some smallish number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*)&amp;ctr1) != 0)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sum up all entries in 3D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QueryPerformanceFrequency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"Sum is: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sum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"Time spent in microseconds: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((ctr2 - ctr1) * 1.0 /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pic>
        <p:nvPicPr>
          <p:cNvPr id="16" name="Picture 15"/>
          <p:cNvPicPr>
            <a:picLocks noChangeAspect="1"/>
          </p:cNvPicPr>
          <p:nvPr/>
        </p:nvPicPr>
        <p:blipFill>
          <a:blip r:embed="rId2"/>
          <a:stretch>
            <a:fillRect/>
          </a:stretch>
        </p:blipFill>
        <p:spPr>
          <a:xfrm>
            <a:off x="9204307" y="5129991"/>
            <a:ext cx="2559844" cy="937243"/>
          </a:xfrm>
          <a:prstGeom prst="rect">
            <a:avLst/>
          </a:prstGeom>
        </p:spPr>
      </p:pic>
      <p:sp>
        <p:nvSpPr>
          <p:cNvPr id="17" name="Rectangle 16"/>
          <p:cNvSpPr/>
          <p:nvPr/>
        </p:nvSpPr>
        <p:spPr>
          <a:xfrm>
            <a:off x="2965158" y="4664024"/>
            <a:ext cx="15240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72398" y="4921324"/>
            <a:ext cx="15240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74720" y="990222"/>
            <a:ext cx="5659174"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Tree>
    <p:extLst>
      <p:ext uri="{BB962C8B-B14F-4D97-AF65-F5344CB8AC3E}">
        <p14:creationId xmlns:p14="http://schemas.microsoft.com/office/powerpoint/2010/main" val="749949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code in Debug vs. Release mode: big difference?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31</a:t>
            </a:fld>
            <a:endParaRPr lang="en-US" altLang="en-US"/>
          </a:p>
        </p:txBody>
      </p:sp>
      <p:sp>
        <p:nvSpPr>
          <p:cNvPr id="8" name="Rectangle 7"/>
          <p:cNvSpPr/>
          <p:nvPr/>
        </p:nvSpPr>
        <p:spPr>
          <a:xfrm>
            <a:off x="1828800" y="1585586"/>
            <a:ext cx="6553200" cy="4662815"/>
          </a:xfrm>
          <a:prstGeom prst="rect">
            <a:avLst/>
          </a:prstGeom>
          <a:solidFill>
            <a:schemeClr val="bg1">
              <a:lumMod val="95000"/>
            </a:schemeClr>
          </a:solidFill>
        </p:spPr>
        <p:txBody>
          <a:bodyPr wrap="square">
            <a:spAutoFit/>
          </a:bodyPr>
          <a:lstStyle/>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iostream</a:t>
            </a:r>
            <a:r>
              <a:rPr lang="en-US" sz="900" dirty="0">
                <a:solidFill>
                  <a:srgbClr val="A31515"/>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808080"/>
                </a:solidFill>
                <a:latin typeface="Consolas" panose="020B0609020204030204" pitchFamily="49" charset="0"/>
              </a:rPr>
              <a:t>#include</a:t>
            </a:r>
            <a:r>
              <a:rPr lang="en-US" sz="900" dirty="0">
                <a:solidFill>
                  <a:srgbClr val="A31515"/>
                </a:solidFill>
                <a:latin typeface="Consolas" panose="020B0609020204030204" pitchFamily="49" charset="0"/>
              </a:rPr>
              <a:t>&lt;</a:t>
            </a:r>
            <a:r>
              <a:rPr lang="en-US" sz="900" dirty="0" err="1">
                <a:solidFill>
                  <a:srgbClr val="A31515"/>
                </a:solidFill>
                <a:latin typeface="Consolas" panose="020B0609020204030204" pitchFamily="49" charset="0"/>
              </a:rPr>
              <a:t>Windows.h</a:t>
            </a:r>
            <a:r>
              <a:rPr lang="en-US" sz="900" dirty="0">
                <a:solidFill>
                  <a:srgbClr val="A31515"/>
                </a:solidFill>
                <a:latin typeface="Consolas" panose="020B0609020204030204" pitchFamily="49" charset="0"/>
              </a:rPr>
              <a:t>&gt;</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const</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 = 700;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__int64</a:t>
            </a:r>
            <a:r>
              <a:rPr lang="en-US" sz="900" dirty="0">
                <a:solidFill>
                  <a:srgbClr val="000000"/>
                </a:solidFill>
                <a:latin typeface="Consolas" panose="020B0609020204030204" pitchFamily="49" charset="0"/>
              </a:rPr>
              <a:t> ctr1 = 0, ctr2 = 0,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 0;                        </a:t>
            </a:r>
            <a:r>
              <a:rPr lang="en-US" sz="900" dirty="0">
                <a:solidFill>
                  <a:srgbClr val="008000"/>
                </a:solidFill>
                <a:latin typeface="Consolas" panose="020B0609020204030204" pitchFamily="49" charset="0"/>
              </a:rPr>
              <a:t>// need this for timing</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use this to store values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 =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malloc</a:t>
            </a:r>
            <a:r>
              <a:rPr lang="en-US" sz="900" dirty="0">
                <a:solidFill>
                  <a:srgbClr val="000000"/>
                </a:solidFill>
                <a:latin typeface="Consolas" panose="020B0609020204030204" pitchFamily="49" charset="0"/>
              </a:rPr>
              <a:t>(M * </a:t>
            </a:r>
            <a:r>
              <a:rPr lang="en-US" sz="900" dirty="0" err="1">
                <a:solidFill>
                  <a:srgbClr val="0000FF"/>
                </a:solidFill>
                <a:latin typeface="Consolas" panose="020B0609020204030204" pitchFamily="49" charset="0"/>
              </a:rPr>
              <a:t>sizeof</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 = 1. / (</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 + j + k + 1.);           </a:t>
            </a:r>
            <a:r>
              <a:rPr lang="en-US" sz="900" dirty="0">
                <a:solidFill>
                  <a:srgbClr val="008000"/>
                </a:solidFill>
                <a:latin typeface="Consolas" panose="020B0609020204030204" pitchFamily="49" charset="0"/>
              </a:rPr>
              <a:t>// storing some smallish number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sum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*)&amp;ctr1) != 0)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sum up all entries in 3D array</a:t>
            </a:r>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M;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 = 0; j &lt; M; </a:t>
            </a:r>
            <a:r>
              <a:rPr lang="en-US" sz="900" dirty="0" err="1">
                <a:solidFill>
                  <a:srgbClr val="000000"/>
                </a:solidFill>
                <a:latin typeface="Consolas" panose="020B0609020204030204" pitchFamily="49" charset="0"/>
              </a:rPr>
              <a:t>j++</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k = 0; k &lt; M; k++)</a:t>
            </a:r>
          </a:p>
          <a:p>
            <a:r>
              <a:rPr lang="en-US" sz="900" dirty="0">
                <a:solidFill>
                  <a:srgbClr val="000000"/>
                </a:solidFill>
                <a:latin typeface="Consolas" panose="020B0609020204030204" pitchFamily="49" charset="0"/>
              </a:rPr>
              <a:t>                    sum += </a:t>
            </a:r>
            <a:r>
              <a:rPr lang="en-US" sz="900" dirty="0" err="1">
                <a:solidFill>
                  <a:srgbClr val="000000"/>
                </a:solidFill>
                <a:latin typeface="Consolas" panose="020B0609020204030204" pitchFamily="49" charset="0"/>
              </a:rPr>
              <a:t>bPPP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i</a:t>
            </a:r>
            <a:r>
              <a:rPr lang="en-US" sz="900" dirty="0">
                <a:solidFill>
                  <a:srgbClr val="000000"/>
                </a:solidFill>
                <a:latin typeface="Consolas" panose="020B0609020204030204" pitchFamily="49" charset="0"/>
              </a:rPr>
              <a:t>][j][k];</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QueryPerformanceCounter</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*)&amp;ctr2);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QueryPerformanceFrequency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LARGE_INTEGER</a:t>
            </a:r>
            <a:r>
              <a:rPr lang="en-US" sz="900" dirty="0">
                <a:solidFill>
                  <a:srgbClr val="000000"/>
                </a:solidFill>
                <a:latin typeface="Consolas" panose="020B0609020204030204" pitchFamily="49" charset="0"/>
              </a:rPr>
              <a:t> *)&amp;</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"Sum is: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sum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"Time spent in microseconds: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((ctr2 - ctr1) * 1.0 / </a:t>
            </a:r>
            <a:r>
              <a:rPr lang="en-US" sz="900" dirty="0" err="1">
                <a:solidFill>
                  <a:srgbClr val="000000"/>
                </a:solidFill>
                <a:latin typeface="Consolas" panose="020B0609020204030204" pitchFamily="49" charset="0"/>
              </a:rPr>
              <a:t>freq</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std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0;</a:t>
            </a:r>
          </a:p>
          <a:p>
            <a:r>
              <a:rPr lang="en-US" sz="900" dirty="0">
                <a:solidFill>
                  <a:srgbClr val="000000"/>
                </a:solidFill>
                <a:latin typeface="Consolas" panose="020B0609020204030204" pitchFamily="49" charset="0"/>
              </a:rPr>
              <a:t>}</a:t>
            </a:r>
          </a:p>
        </p:txBody>
      </p:sp>
      <p:pic>
        <p:nvPicPr>
          <p:cNvPr id="7" name="Picture 6"/>
          <p:cNvPicPr>
            <a:picLocks noChangeAspect="1"/>
          </p:cNvPicPr>
          <p:nvPr/>
        </p:nvPicPr>
        <p:blipFill>
          <a:blip r:embed="rId2"/>
          <a:stretch>
            <a:fillRect/>
          </a:stretch>
        </p:blipFill>
        <p:spPr>
          <a:xfrm>
            <a:off x="7848600" y="4267200"/>
            <a:ext cx="2728632" cy="762000"/>
          </a:xfrm>
          <a:prstGeom prst="rect">
            <a:avLst/>
          </a:prstGeom>
        </p:spPr>
      </p:pic>
      <p:sp>
        <p:nvSpPr>
          <p:cNvPr id="9" name="Rectangle 8"/>
          <p:cNvSpPr/>
          <p:nvPr/>
        </p:nvSpPr>
        <p:spPr>
          <a:xfrm>
            <a:off x="2129117" y="839600"/>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pic>
        <p:nvPicPr>
          <p:cNvPr id="10" name="Picture 9"/>
          <p:cNvPicPr>
            <a:picLocks noChangeAspect="1"/>
          </p:cNvPicPr>
          <p:nvPr/>
        </p:nvPicPr>
        <p:blipFill>
          <a:blip r:embed="rId3"/>
          <a:stretch>
            <a:fillRect/>
          </a:stretch>
        </p:blipFill>
        <p:spPr>
          <a:xfrm>
            <a:off x="7884319" y="5105401"/>
            <a:ext cx="2519362" cy="873295"/>
          </a:xfrm>
          <a:prstGeom prst="rect">
            <a:avLst/>
          </a:prstGeom>
        </p:spPr>
      </p:pic>
      <p:sp>
        <p:nvSpPr>
          <p:cNvPr id="13" name="Line Callout 2 12"/>
          <p:cNvSpPr/>
          <p:nvPr/>
        </p:nvSpPr>
        <p:spPr>
          <a:xfrm>
            <a:off x="8686800" y="3276600"/>
            <a:ext cx="1295401" cy="304800"/>
          </a:xfrm>
          <a:prstGeom prst="borderCallout2">
            <a:avLst>
              <a:gd name="adj1" fmla="val 69940"/>
              <a:gd name="adj2" fmla="val -707"/>
              <a:gd name="adj3" fmla="val 100694"/>
              <a:gd name="adj4" fmla="val -10669"/>
              <a:gd name="adj5" fmla="val 316468"/>
              <a:gd name="adj6" fmla="val -5718"/>
            </a:avLst>
          </a:prstGeom>
          <a:ln>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70C0"/>
                </a:solidFill>
              </a:rPr>
              <a:t>“Debug” mode</a:t>
            </a:r>
          </a:p>
        </p:txBody>
      </p:sp>
      <p:sp>
        <p:nvSpPr>
          <p:cNvPr id="14" name="Line Callout 2 13"/>
          <p:cNvSpPr/>
          <p:nvPr/>
        </p:nvSpPr>
        <p:spPr>
          <a:xfrm>
            <a:off x="7620001" y="6477000"/>
            <a:ext cx="1295401" cy="304800"/>
          </a:xfrm>
          <a:prstGeom prst="borderCallout2">
            <a:avLst>
              <a:gd name="adj1" fmla="val 68551"/>
              <a:gd name="adj2" fmla="val 104195"/>
              <a:gd name="adj3" fmla="val 43749"/>
              <a:gd name="adj4" fmla="val 119070"/>
              <a:gd name="adj5" fmla="val -157143"/>
              <a:gd name="adj6" fmla="val 125654"/>
            </a:avLst>
          </a:prstGeom>
          <a:ln>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70C0"/>
                </a:solidFill>
              </a:rPr>
              <a:t>“Release” mode</a:t>
            </a:r>
          </a:p>
        </p:txBody>
      </p:sp>
    </p:spTree>
    <p:extLst>
      <p:ext uri="{BB962C8B-B14F-4D97-AF65-F5344CB8AC3E}">
        <p14:creationId xmlns:p14="http://schemas.microsoft.com/office/powerpoint/2010/main" val="2228545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a:t>
            </a:r>
            <a:r>
              <a:rPr lang="en-US" sz="2000" dirty="0" smtClean="0">
                <a:solidFill>
                  <a:srgbClr val="00B050"/>
                </a:solidFill>
              </a:rPr>
              <a:t>1</a:t>
            </a:r>
            <a:r>
              <a:rPr lang="en-US" sz="2000" dirty="0" smtClean="0"/>
              <a:t>: </a:t>
            </a:r>
            <a:r>
              <a:rPr lang="en-US" sz="2000" dirty="0"/>
              <a:t>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smtClean="0"/>
              <a:t>3X </a:t>
            </a:r>
            <a:r>
              <a:rPr lang="en-US" sz="1800" dirty="0"/>
              <a:t>to 4X speedup normal to see when going from debug to </a:t>
            </a:r>
            <a:r>
              <a:rPr lang="en-US" sz="1800" dirty="0" smtClean="0"/>
              <a:t>release (see also results </a:t>
            </a:r>
            <a:r>
              <a:rPr lang="en-US" sz="1800" dirty="0"/>
              <a:t>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32</a:t>
            </a:fld>
            <a:endParaRPr lang="en-US" altLang="en-US"/>
          </a:p>
        </p:txBody>
      </p:sp>
    </p:spTree>
    <p:extLst>
      <p:ext uri="{BB962C8B-B14F-4D97-AF65-F5344CB8AC3E}">
        <p14:creationId xmlns:p14="http://schemas.microsoft.com/office/powerpoint/2010/main" val="425675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33</a:t>
            </a:fld>
            <a:endParaRPr lang="en-US" altLang="en-US"/>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191001" y="4478339"/>
                <a:ext cx="3014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191001" y="4478339"/>
                <a:ext cx="3014543" cy="276999"/>
              </a:xfrm>
              <a:prstGeom prst="rect">
                <a:avLst/>
              </a:prstGeom>
              <a:blipFill>
                <a:blip r:embed="rId4"/>
                <a:stretch>
                  <a:fillRect l="-1417" r="-20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286000" y="5486401"/>
                <a:ext cx="7326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9</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86000" y="5486401"/>
                <a:ext cx="7326300" cy="276999"/>
              </a:xfrm>
              <a:prstGeom prst="rect">
                <a:avLst/>
              </a:prstGeom>
              <a:blipFill>
                <a:blip r:embed="rId5"/>
                <a:stretch>
                  <a:fillRect l="-582" t="-2222" r="-666" b="-35556"/>
                </a:stretch>
              </a:blipFill>
            </p:spPr>
            <p:txBody>
              <a:bodyPr/>
              <a:lstStyle/>
              <a:p>
                <a:r>
                  <a:rPr lang="en-US">
                    <a:noFill/>
                  </a:rPr>
                  <a:t> </a:t>
                </a:r>
              </a:p>
            </p:txBody>
          </p:sp>
        </mc:Fallback>
      </mc:AlternateContent>
      <p:sp>
        <p:nvSpPr>
          <p:cNvPr id="10" name="Line Callout 2 (Accent Bar) 9"/>
          <p:cNvSpPr/>
          <p:nvPr/>
        </p:nvSpPr>
        <p:spPr>
          <a:xfrm>
            <a:off x="6648450" y="3808007"/>
            <a:ext cx="1962150" cy="304800"/>
          </a:xfrm>
          <a:prstGeom prst="accentCallout2">
            <a:avLst>
              <a:gd name="adj1" fmla="val 13195"/>
              <a:gd name="adj2" fmla="val -4665"/>
              <a:gd name="adj3" fmla="val 18750"/>
              <a:gd name="adj4" fmla="val -16667"/>
              <a:gd name="adj5" fmla="val 238889"/>
              <a:gd name="adj6" fmla="val -48271"/>
            </a:avLst>
          </a:prstGeom>
          <a:ln>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Because of finite precision</a:t>
            </a:r>
          </a:p>
        </p:txBody>
      </p:sp>
      <p:sp>
        <p:nvSpPr>
          <p:cNvPr id="11" name="Line Callout 2 (Accent Bar) 10"/>
          <p:cNvSpPr/>
          <p:nvPr/>
        </p:nvSpPr>
        <p:spPr>
          <a:xfrm>
            <a:off x="6858000" y="6172200"/>
            <a:ext cx="1962150" cy="304800"/>
          </a:xfrm>
          <a:prstGeom prst="accentCallout2">
            <a:avLst>
              <a:gd name="adj1" fmla="val 63195"/>
              <a:gd name="adj2" fmla="val -4233"/>
              <a:gd name="adj3" fmla="val 59028"/>
              <a:gd name="adj4" fmla="val -16667"/>
              <a:gd name="adj5" fmla="val -138889"/>
              <a:gd name="adj6" fmla="val -28853"/>
            </a:avLst>
          </a:prstGeom>
          <a:ln>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Because of finite precision</a:t>
            </a:r>
          </a:p>
        </p:txBody>
      </p:sp>
    </p:spTree>
    <p:extLst>
      <p:ext uri="{BB962C8B-B14F-4D97-AF65-F5344CB8AC3E}">
        <p14:creationId xmlns:p14="http://schemas.microsoft.com/office/powerpoint/2010/main" val="25096468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(most important)</a:t>
            </a:r>
          </a:p>
        </p:txBody>
      </p:sp>
      <p:sp>
        <p:nvSpPr>
          <p:cNvPr id="3" name="Content Placeholder 2"/>
          <p:cNvSpPr>
            <a:spLocks noGrp="1"/>
          </p:cNvSpPr>
          <p:nvPr>
            <p:ph sz="half" idx="1"/>
          </p:nvPr>
        </p:nvSpPr>
        <p:spPr/>
        <p:txBody>
          <a:bodyPr>
            <a:normAutofit lnSpcReduction="10000"/>
          </a:bodyPr>
          <a:lstStyle/>
          <a:p>
            <a:endParaRPr lang="en-US" sz="2000" dirty="0"/>
          </a:p>
          <a:p>
            <a:endParaRPr lang="en-US" sz="2000" dirty="0"/>
          </a:p>
          <a:p>
            <a:r>
              <a:rPr lang="en-US" sz="2000" dirty="0" smtClean="0"/>
              <a:t>First </a:t>
            </a:r>
            <a:r>
              <a:rPr lang="en-US" sz="2000" dirty="0"/>
              <a:t>time in 759 discussing how to improve performance</a:t>
            </a:r>
          </a:p>
          <a:p>
            <a:pPr lvl="1"/>
            <a:r>
              <a:rPr lang="en-US" sz="1600" dirty="0"/>
              <a:t>This type of gain; i.e., 30X speed up, not encountered every day…</a:t>
            </a:r>
          </a:p>
          <a:p>
            <a:endParaRPr lang="en-US" sz="2000" dirty="0"/>
          </a:p>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120 </a:t>
            </a:r>
            <a:r>
              <a:rPr lang="en-US" sz="1600" dirty="0" smtClean="0"/>
              <a:t>cycles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34</a:t>
            </a:fld>
            <a:endParaRPr lang="en-US" altLang="en-US"/>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9218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Indirection and how it’s hurting… An example.</a:t>
            </a:r>
            <a:br>
              <a:rPr lang="en-US" dirty="0"/>
            </a:br>
            <a:r>
              <a:rPr lang="en-US" sz="1600" dirty="0"/>
              <a:t>[one slide side trip]</a:t>
            </a:r>
          </a:p>
        </p:txBody>
      </p:sp>
      <p:sp>
        <p:nvSpPr>
          <p:cNvPr id="3" name="Content Placeholder 2"/>
          <p:cNvSpPr>
            <a:spLocks noGrp="1"/>
          </p:cNvSpPr>
          <p:nvPr>
            <p:ph sz="half" idx="1"/>
          </p:nvPr>
        </p:nvSpPr>
        <p:spPr/>
        <p:txBody>
          <a:bodyPr>
            <a:normAutofit/>
          </a:bodyPr>
          <a:lstStyle/>
          <a:p>
            <a:endParaRPr lang="en-US" sz="1800" dirty="0"/>
          </a:p>
          <a:p>
            <a:r>
              <a:rPr lang="en-US" sz="1800" dirty="0"/>
              <a:t>Indirection: given an index </a:t>
            </a:r>
            <a:r>
              <a:rPr lang="en-US" sz="1800" dirty="0">
                <a:solidFill>
                  <a:schemeClr val="bg1">
                    <a:lumMod val="50000"/>
                  </a:schemeClr>
                </a:solidFill>
                <a:latin typeface="Consolas" panose="020B0609020204030204" pitchFamily="49" charset="0"/>
                <a:cs typeface="Courier New" panose="02070309020205020404" pitchFamily="49" charset="0"/>
              </a:rPr>
              <a:t>i</a:t>
            </a:r>
            <a:r>
              <a:rPr lang="en-US" sz="1800" dirty="0"/>
              <a:t>, you don’t need </a:t>
            </a:r>
            <a:r>
              <a:rPr lang="en-US" sz="1800" dirty="0">
                <a:solidFill>
                  <a:schemeClr val="bg1">
                    <a:lumMod val="50000"/>
                  </a:schemeClr>
                </a:solidFill>
                <a:latin typeface="Consolas" panose="020B0609020204030204" pitchFamily="49" charset="0"/>
                <a:cs typeface="Courier New" panose="02070309020205020404" pitchFamily="49" charset="0"/>
              </a:rPr>
              <a:t>a[i]</a:t>
            </a:r>
          </a:p>
          <a:p>
            <a:pPr lvl="1"/>
            <a:r>
              <a:rPr lang="en-US" sz="1600" dirty="0"/>
              <a:t>Rather, you need </a:t>
            </a:r>
            <a:r>
              <a:rPr lang="en-US" sz="1600" dirty="0">
                <a:solidFill>
                  <a:schemeClr val="bg1">
                    <a:lumMod val="50000"/>
                  </a:schemeClr>
                </a:solidFill>
                <a:latin typeface="Consolas" panose="020B0609020204030204" pitchFamily="49" charset="0"/>
                <a:cs typeface="Courier New" panose="02070309020205020404" pitchFamily="49" charset="0"/>
              </a:rPr>
              <a:t>a[</a:t>
            </a:r>
            <a:r>
              <a:rPr lang="en-US" sz="1600" dirty="0" err="1">
                <a:solidFill>
                  <a:schemeClr val="bg1">
                    <a:lumMod val="50000"/>
                  </a:schemeClr>
                </a:solidFill>
                <a:latin typeface="Consolas" panose="020B0609020204030204" pitchFamily="49" charset="0"/>
                <a:cs typeface="Courier New" panose="02070309020205020404" pitchFamily="49" charset="0"/>
              </a:rPr>
              <a:t>indir</a:t>
            </a:r>
            <a:r>
              <a:rPr lang="en-US" sz="1600" dirty="0">
                <a:solidFill>
                  <a:schemeClr val="bg1">
                    <a:lumMod val="50000"/>
                  </a:schemeClr>
                </a:solidFill>
                <a:latin typeface="Consolas" panose="020B0609020204030204" pitchFamily="49" charset="0"/>
                <a:cs typeface="Courier New" panose="02070309020205020404" pitchFamily="49" charset="0"/>
              </a:rPr>
              <a:t>[i]]</a:t>
            </a:r>
            <a:r>
              <a:rPr lang="en-US" sz="1600" dirty="0"/>
              <a:t> (this is one level of indirection; can go higher yet…)</a:t>
            </a:r>
          </a:p>
          <a:p>
            <a:endParaRPr lang="en-US" sz="1800" dirty="0"/>
          </a:p>
          <a:p>
            <a:r>
              <a:rPr lang="en-US" sz="1800" dirty="0" smtClean="0"/>
              <a:t>What’s hurting here?</a:t>
            </a:r>
            <a:endParaRPr lang="en-US" sz="1800" dirty="0"/>
          </a:p>
          <a:p>
            <a:pPr lvl="1"/>
            <a:r>
              <a:rPr lang="en-US" sz="1400" dirty="0"/>
              <a:t>First, when </a:t>
            </a:r>
            <a:r>
              <a:rPr lang="en-US" sz="1400" dirty="0">
                <a:solidFill>
                  <a:schemeClr val="bg1">
                    <a:lumMod val="50000"/>
                  </a:schemeClr>
                </a:solidFill>
                <a:latin typeface="Consolas" panose="020B0609020204030204" pitchFamily="49" charset="0"/>
                <a:cs typeface="Courier New" panose="02070309020205020404" pitchFamily="49" charset="0"/>
              </a:rPr>
              <a:t>stride</a:t>
            </a:r>
            <a:r>
              <a:rPr lang="en-US" sz="1400" dirty="0"/>
              <a:t> is large, you index into an array </a:t>
            </a:r>
            <a:r>
              <a:rPr lang="en-US" sz="1400" dirty="0" err="1">
                <a:solidFill>
                  <a:schemeClr val="bg1">
                    <a:lumMod val="50000"/>
                  </a:schemeClr>
                </a:solidFill>
                <a:latin typeface="Consolas" panose="020B0609020204030204" pitchFamily="49" charset="0"/>
                <a:cs typeface="Courier New" panose="02070309020205020404" pitchFamily="49" charset="0"/>
              </a:rPr>
              <a:t>indir</a:t>
            </a:r>
            <a:r>
              <a:rPr lang="en-US" sz="1400" dirty="0"/>
              <a:t> of non-negative integers but keep missing</a:t>
            </a:r>
          </a:p>
          <a:p>
            <a:pPr lvl="2"/>
            <a:r>
              <a:rPr lang="en-US" sz="1400" dirty="0"/>
              <a:t>No locality…</a:t>
            </a:r>
          </a:p>
          <a:p>
            <a:pPr lvl="1"/>
            <a:endParaRPr lang="en-US" sz="1300" dirty="0" smtClean="0"/>
          </a:p>
          <a:p>
            <a:pPr lvl="1"/>
            <a:endParaRPr lang="en-US" sz="1300" dirty="0"/>
          </a:p>
          <a:p>
            <a:pPr lvl="1"/>
            <a:r>
              <a:rPr lang="en-US" sz="1400" dirty="0"/>
              <a:t>Second, you will subsequently jump in the array </a:t>
            </a:r>
            <a:r>
              <a:rPr lang="en-US" sz="1400" dirty="0">
                <a:latin typeface="Courier New" panose="02070309020205020404" pitchFamily="49" charset="0"/>
                <a:cs typeface="Courier New" panose="02070309020205020404" pitchFamily="49" charset="0"/>
              </a:rPr>
              <a:t>a</a:t>
            </a:r>
            <a:r>
              <a:rPr lang="en-US" sz="1400" dirty="0"/>
              <a:t> all over the place</a:t>
            </a:r>
          </a:p>
          <a:p>
            <a:pPr lvl="2"/>
            <a:r>
              <a:rPr lang="en-US" sz="1400" dirty="0"/>
              <a:t>Very likely you’ll just keep </a:t>
            </a:r>
            <a:r>
              <a:rPr lang="en-US" sz="1400" dirty="0" smtClean="0"/>
              <a:t>missing</a:t>
            </a:r>
          </a:p>
          <a:p>
            <a:endParaRPr lang="en-US" sz="2000" dirty="0" smtClean="0"/>
          </a:p>
          <a:p>
            <a:pPr>
              <a:lnSpc>
                <a:spcPct val="100000"/>
              </a:lnSpc>
            </a:pPr>
            <a:r>
              <a:rPr lang="en-US" sz="1800" dirty="0"/>
              <a:t>Unfortunately, indirection in computing really common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35</a:t>
            </a:fld>
            <a:endParaRPr lang="en-US" altLang="en-US"/>
          </a:p>
        </p:txBody>
      </p:sp>
      <p:sp>
        <p:nvSpPr>
          <p:cNvPr id="5" name="Rectangle 4"/>
          <p:cNvSpPr/>
          <p:nvPr/>
        </p:nvSpPr>
        <p:spPr>
          <a:xfrm>
            <a:off x="6469416" y="3026812"/>
            <a:ext cx="5638800" cy="1200329"/>
          </a:xfrm>
          <a:prstGeom prst="rect">
            <a:avLst/>
          </a:prstGeom>
          <a:solidFill>
            <a:schemeClr val="bg1">
              <a:lumMod val="95000"/>
            </a:schemeClr>
          </a:solidFill>
        </p:spPr>
        <p:txBody>
          <a:bodyPr wrap="square">
            <a:spAutoFit/>
          </a:bodyPr>
          <a:lstStyle/>
          <a:p>
            <a:r>
              <a:rPr lang="en-US" sz="1200" b="1" dirty="0">
                <a:solidFill>
                  <a:srgbClr val="0000FF"/>
                </a:solidFill>
                <a:latin typeface="Courier New" panose="02070309020205020404" pitchFamily="49" charset="0"/>
                <a:cs typeface="Courier New" panose="02070309020205020404" pitchFamily="49" charset="0"/>
              </a:rPr>
              <a:t>void</a:t>
            </a:r>
            <a:r>
              <a:rPr lang="en-US" sz="1200" b="1" dirty="0">
                <a:solidFill>
                  <a:srgbClr val="000000"/>
                </a:solidFill>
                <a:latin typeface="Courier New" panose="02070309020205020404" pitchFamily="49" charset="0"/>
                <a:cs typeface="Courier New" panose="02070309020205020404" pitchFamily="49" charset="0"/>
              </a:rPr>
              <a:t> loop(</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a</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unsigned</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C00000"/>
                </a:solidFill>
                <a:latin typeface="Courier New" panose="02070309020205020404" pitchFamily="49" charset="0"/>
                <a:cs typeface="Courier New" panose="02070309020205020404" pitchFamily="49" charset="0"/>
              </a:rPr>
              <a:t>indir</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N</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stride</a:t>
            </a:r>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sum = 0;</a:t>
            </a:r>
          </a:p>
          <a:p>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for</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i = 0; i &lt; </a:t>
            </a:r>
            <a:r>
              <a:rPr lang="en-US" sz="1200" b="1" dirty="0">
                <a:solidFill>
                  <a:srgbClr val="808080"/>
                </a:solidFill>
                <a:latin typeface="Courier New" panose="02070309020205020404" pitchFamily="49" charset="0"/>
                <a:cs typeface="Courier New" panose="02070309020205020404" pitchFamily="49" charset="0"/>
              </a:rPr>
              <a:t>N</a:t>
            </a:r>
            <a:r>
              <a:rPr lang="en-US" sz="1200" b="1" dirty="0">
                <a:solidFill>
                  <a:srgbClr val="000000"/>
                </a:solidFill>
                <a:latin typeface="Courier New" panose="02070309020205020404" pitchFamily="49" charset="0"/>
                <a:cs typeface="Courier New" panose="02070309020205020404" pitchFamily="49" charset="0"/>
              </a:rPr>
              <a:t>; i+=</a:t>
            </a:r>
            <a:r>
              <a:rPr lang="en-US" sz="1200" b="1" dirty="0">
                <a:solidFill>
                  <a:srgbClr val="808080"/>
                </a:solidFill>
                <a:latin typeface="Courier New" panose="02070309020205020404" pitchFamily="49" charset="0"/>
                <a:cs typeface="Courier New" panose="02070309020205020404" pitchFamily="49" charset="0"/>
              </a:rPr>
              <a:t>stride</a:t>
            </a:r>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        sum += </a:t>
            </a:r>
            <a:r>
              <a:rPr lang="en-US" sz="1200" b="1" dirty="0">
                <a:solidFill>
                  <a:srgbClr val="808080"/>
                </a:solidFill>
                <a:latin typeface="Courier New" panose="02070309020205020404" pitchFamily="49" charset="0"/>
                <a:cs typeface="Courier New" panose="02070309020205020404" pitchFamily="49" charset="0"/>
              </a:rPr>
              <a:t>a</a:t>
            </a:r>
            <a:r>
              <a:rPr lang="en-US" sz="1200" b="1" dirty="0">
                <a:solidFill>
                  <a:srgbClr val="000000"/>
                </a:solidFill>
                <a:latin typeface="Courier New" panose="02070309020205020404" pitchFamily="49" charset="0"/>
                <a:cs typeface="Courier New" panose="02070309020205020404" pitchFamily="49" charset="0"/>
              </a:rPr>
              <a:t>[</a:t>
            </a:r>
            <a:r>
              <a:rPr lang="en-US" sz="1200" b="1" dirty="0" err="1">
                <a:solidFill>
                  <a:srgbClr val="C00000"/>
                </a:solidFill>
                <a:latin typeface="Courier New" panose="02070309020205020404" pitchFamily="49" charset="0"/>
                <a:cs typeface="Courier New" panose="02070309020205020404" pitchFamily="49" charset="0"/>
              </a:rPr>
              <a:t>indir</a:t>
            </a:r>
            <a:r>
              <a:rPr lang="en-US" sz="1200" b="1" dirty="0">
                <a:solidFill>
                  <a:srgbClr val="000000"/>
                </a:solidFill>
                <a:latin typeface="Courier New" panose="02070309020205020404" pitchFamily="49" charset="0"/>
                <a:cs typeface="Courier New" panose="02070309020205020404" pitchFamily="49" charset="0"/>
              </a:rPr>
              <a:t>[i]];</a:t>
            </a:r>
          </a:p>
          <a:p>
            <a:r>
              <a:rPr lang="en-US" sz="1200" b="1" dirty="0">
                <a:solidFill>
                  <a:srgbClr val="000000"/>
                </a:solidFill>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2241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between using data and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they manage to leverage data/instruction locality</a:t>
            </a:r>
          </a:p>
          <a:p>
            <a:pPr lvl="1"/>
            <a:r>
              <a:rPr lang="en-US" dirty="0"/>
              <a:t>Locality is what allows caches to come into play</a:t>
            </a:r>
          </a:p>
          <a:p>
            <a:pPr lvl="1"/>
            <a:r>
              <a:rPr lang="en-US" dirty="0"/>
              <a:t>Locality </a:t>
            </a:r>
            <a:r>
              <a:rPr lang="en-US" dirty="0" smtClean="0"/>
              <a:t>necessary</a:t>
            </a:r>
            <a:r>
              <a:rPr lang="en-US" dirty="0"/>
              <a:t>, </a:t>
            </a:r>
            <a:r>
              <a:rPr lang="en-US" dirty="0" smtClean="0"/>
              <a:t>but not sufficient (more later, “false sharing”)</a:t>
            </a:r>
            <a:endParaRPr lang="en-US"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36</a:t>
            </a:fld>
            <a:endParaRPr lang="en-US" altLang="en-US"/>
          </a:p>
        </p:txBody>
      </p:sp>
    </p:spTree>
    <p:extLst>
      <p:ext uri="{BB962C8B-B14F-4D97-AF65-F5344CB8AC3E}">
        <p14:creationId xmlns:p14="http://schemas.microsoft.com/office/powerpoint/2010/main" val="29375439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a:t>Memory Speed: Widening of the Processor-</a:t>
            </a:r>
            <a:r>
              <a:rPr lang="en-US" sz="3200" b="1" u="sng" dirty="0">
                <a:solidFill>
                  <a:srgbClr val="FFC000"/>
                </a:solidFill>
              </a:rPr>
              <a:t>DRAM</a:t>
            </a:r>
            <a:r>
              <a:rPr lang="en-US" sz="3200" dirty="0"/>
              <a:t> </a:t>
            </a:r>
            <a:r>
              <a:rPr lang="en-US" sz="3200" dirty="0">
                <a:solidFill>
                  <a:srgbClr val="FFC000"/>
                </a:solidFill>
              </a:rPr>
              <a:t>Speed Gap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37</a:t>
            </a:fld>
            <a:endParaRPr lang="en-US" altLang="en-US"/>
          </a:p>
        </p:txBody>
      </p:sp>
      <p:sp>
        <p:nvSpPr>
          <p:cNvPr id="4" name="Text Placeholder 3"/>
          <p:cNvSpPr>
            <a:spLocks noGrp="1"/>
          </p:cNvSpPr>
          <p:nvPr>
            <p:ph type="body" sz="quarter" idx="13"/>
          </p:nvPr>
        </p:nvSpPr>
        <p:spPr>
          <a:xfrm>
            <a:off x="147343" y="6525676"/>
            <a:ext cx="3901443" cy="205819"/>
          </a:xfrm>
        </p:spPr>
        <p:txBody>
          <a:bodyPr/>
          <a:lstStyle/>
          <a:p>
            <a:r>
              <a:rPr lang="en-US" sz="800" dirty="0"/>
              <a:t>Courtesy of Elsevier, Computer Architecture, Hennessey and Patterson, fourth edition</a:t>
            </a:r>
          </a:p>
        </p:txBody>
      </p:sp>
      <p:pic>
        <p:nvPicPr>
          <p:cNvPr id="15" name="Picture 4" descr="Ch5-fig02"/>
          <p:cNvPicPr>
            <a:picLocks noChangeAspect="1" noChangeArrowheads="1"/>
          </p:cNvPicPr>
          <p:nvPr/>
        </p:nvPicPr>
        <p:blipFill rotWithShape="1">
          <a:blip r:embed="rId3" cstate="print"/>
          <a:srcRect b="3348"/>
          <a:stretch/>
        </p:blipFill>
        <p:spPr bwMode="auto">
          <a:xfrm>
            <a:off x="1537369" y="1457326"/>
            <a:ext cx="8632825" cy="4630653"/>
          </a:xfrm>
          <a:prstGeom prst="rect">
            <a:avLst/>
          </a:prstGeom>
          <a:noFill/>
          <a:ln w="9525">
            <a:noFill/>
            <a:miter lim="800000"/>
            <a:headEnd/>
            <a:tailEnd/>
          </a:ln>
          <a:effectLst/>
        </p:spPr>
      </p:pic>
    </p:spTree>
    <p:extLst>
      <p:ext uri="{BB962C8B-B14F-4D97-AF65-F5344CB8AC3E}">
        <p14:creationId xmlns:p14="http://schemas.microsoft.com/office/powerpoint/2010/main" val="970910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38100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r>
              <a:rPr lang="en-US" dirty="0" smtClean="0">
                <a:latin typeface="Calibri" pitchFamily="34" charset="0"/>
              </a:rPr>
              <a:t>The Cache</a:t>
            </a:r>
            <a:endParaRPr lang="en-US" dirty="0">
              <a:latin typeface="Calibri" pitchFamily="34" charset="0"/>
            </a:endParaRPr>
          </a:p>
        </p:txBody>
      </p:sp>
      <p:sp>
        <p:nvSpPr>
          <p:cNvPr id="31" name="TextBox 30"/>
          <p:cNvSpPr txBox="1"/>
          <p:nvPr/>
        </p:nvSpPr>
        <p:spPr>
          <a:xfrm>
            <a:off x="2039266" y="5092491"/>
            <a:ext cx="1295400" cy="646331"/>
          </a:xfrm>
          <a:prstGeom prst="rect">
            <a:avLst/>
          </a:prstGeom>
          <a:noFill/>
        </p:spPr>
        <p:txBody>
          <a:bodyPr wrap="square" rtlCol="0">
            <a:spAutoFit/>
          </a:bodyPr>
          <a:lstStyle/>
          <a:p>
            <a:pPr algn="r"/>
            <a:r>
              <a:rPr lang="en-US" dirty="0" smtClean="0">
                <a:latin typeface="Calibri" pitchFamily="34" charset="0"/>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Main Memory: Larger, slower, cheaper memory</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(shown here as partitioned into “blocks” that are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mapped into </a:t>
            </a:r>
            <a:r>
              <a:rPr lang="en-GB" sz="1600" b="1" dirty="0">
                <a:solidFill>
                  <a:srgbClr val="00B050"/>
                </a:solidFill>
                <a:latin typeface="Calibri" pitchFamily="34" charset="0"/>
              </a:rPr>
              <a:t>cache lines</a:t>
            </a:r>
            <a:r>
              <a:rPr lang="en-GB" sz="1600" b="1" dirty="0">
                <a:latin typeface="Calibri" pitchFamily="34" charset="0"/>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Data copied in block-sized transfer units. Each block (such as block 10, for instance) typically holds 64 bytes of data (called </a:t>
            </a:r>
            <a:r>
              <a:rPr lang="en-GB" sz="1600" b="1" u="sng" dirty="0">
                <a:solidFill>
                  <a:srgbClr val="00B050"/>
                </a:solidFill>
                <a:latin typeface="Calibri" pitchFamily="34" charset="0"/>
              </a:rPr>
              <a:t>cache line</a:t>
            </a:r>
            <a:r>
              <a:rPr lang="en-GB" sz="1600" b="1" dirty="0">
                <a:latin typeface="Calibri" pitchFamily="34" charset="0"/>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Smaller, faster, more expensive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memory can store a  subset of</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r>
              <a:rPr lang="en-US" i="1" dirty="0">
                <a:solidFill>
                  <a:srgbClr val="800000"/>
                </a:solidFill>
                <a:latin typeface="Calibri" pitchFamily="34" charset="0"/>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fld id="{198C497F-F93A-415D-AE85-6EDF5BB63A7F}" type="slidenum">
              <a:rPr lang="en-US" altLang="en-US" smtClean="0"/>
              <a:pPr/>
              <a:t>38</a:t>
            </a:fld>
            <a:endParaRPr lang="en-US" altLang="en-US"/>
          </a:p>
        </p:txBody>
      </p:sp>
    </p:spTree>
    <p:extLst>
      <p:ext uri="{BB962C8B-B14F-4D97-AF65-F5344CB8AC3E}">
        <p14:creationId xmlns:p14="http://schemas.microsoft.com/office/powerpoint/2010/main" val="322261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P spid="38" grpId="0" animBg="1"/>
      <p:bldP spid="38" grpId="1" animBg="1"/>
      <p:bldP spid="39" grpId="0" animBg="1"/>
      <p:bldP spid="40" grpId="0" animBg="1"/>
      <p:bldP spid="41" grpId="0" animBg="1"/>
      <p:bldP spid="41" grpId="1"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t>
            </a:r>
            <a:r>
              <a:rPr lang="en-US" dirty="0" smtClean="0"/>
              <a:t>(aka Cache Block</a:t>
            </a:r>
            <a:r>
              <a:rPr lang="en-US" dirty="0"/>
              <a:t>)</a:t>
            </a:r>
          </a:p>
        </p:txBody>
      </p:sp>
      <p:sp>
        <p:nvSpPr>
          <p:cNvPr id="3" name="Content Placeholder 2"/>
          <p:cNvSpPr>
            <a:spLocks noGrp="1"/>
          </p:cNvSpPr>
          <p:nvPr>
            <p:ph idx="1"/>
          </p:nvPr>
        </p:nvSpPr>
        <p:spPr/>
        <p:txBody>
          <a:bodyPr/>
          <a:lstStyle/>
          <a:p>
            <a:endParaRPr lang="en-US" sz="1800" dirty="0"/>
          </a:p>
          <a:p>
            <a:r>
              <a:rPr lang="en-US" sz="1800" dirty="0"/>
              <a:t>When data is brought in cache because a piece of data is needed, the MMU brings more than just the needed piece of data</a:t>
            </a:r>
          </a:p>
          <a:p>
            <a:pPr lvl="1"/>
            <a:endParaRPr lang="en-US" sz="1400" dirty="0"/>
          </a:p>
          <a:p>
            <a:r>
              <a:rPr lang="en-US" sz="1800" dirty="0"/>
              <a:t>Why </a:t>
            </a:r>
            <a:r>
              <a:rPr lang="en-US" sz="1800" dirty="0" smtClean="0"/>
              <a:t>bring </a:t>
            </a:r>
            <a:r>
              <a:rPr lang="en-US" sz="1800" dirty="0"/>
              <a:t>more data than what absolutely necessary?</a:t>
            </a:r>
          </a:p>
          <a:p>
            <a:pPr lvl="1"/>
            <a:r>
              <a:rPr lang="en-US" sz="1600" dirty="0" smtClean="0"/>
              <a:t>Reason 1: In </a:t>
            </a:r>
            <a:r>
              <a:rPr lang="en-US" sz="1600" dirty="0"/>
              <a:t>anticipation – recall principle of </a:t>
            </a:r>
            <a:r>
              <a:rPr lang="en-US" sz="1600" dirty="0" smtClean="0"/>
              <a:t>spatial locality</a:t>
            </a:r>
            <a:endParaRPr lang="en-US" sz="1600" dirty="0"/>
          </a:p>
          <a:p>
            <a:pPr lvl="2"/>
            <a:r>
              <a:rPr lang="en-US" sz="1400" dirty="0"/>
              <a:t>You’ll likely need data that is right next to data that you just called for</a:t>
            </a:r>
          </a:p>
          <a:p>
            <a:pPr lvl="1"/>
            <a:endParaRPr lang="en-US" sz="1600" dirty="0"/>
          </a:p>
          <a:p>
            <a:pPr lvl="1"/>
            <a:r>
              <a:rPr lang="en-US" sz="1600" dirty="0"/>
              <a:t>Reason </a:t>
            </a:r>
            <a:r>
              <a:rPr lang="en-US" sz="1600" dirty="0" smtClean="0"/>
              <a:t>2: </a:t>
            </a:r>
            <a:r>
              <a:rPr lang="en-US" sz="1600" dirty="0"/>
              <a:t>Because penalty is not high for bringing more: wide buses, </a:t>
            </a:r>
            <a:r>
              <a:rPr lang="en-US" sz="1600" dirty="0" smtClean="0"/>
              <a:t>little extra </a:t>
            </a:r>
            <a:r>
              <a:rPr lang="en-US" sz="1600" dirty="0"/>
              <a:t>cost in bringing more data than exactly what needed </a:t>
            </a:r>
          </a:p>
          <a:p>
            <a:pPr lvl="2"/>
            <a:r>
              <a:rPr lang="en-US" sz="1400" dirty="0"/>
              <a:t>For instance, NVIDIA hardware has 32 lanes for bringing data; it’s not like if you bring a bit more you have to pay significantly more</a:t>
            </a:r>
          </a:p>
          <a:p>
            <a:endParaRPr lang="en-US" sz="2000" dirty="0"/>
          </a:p>
          <a:p>
            <a:endParaRPr lang="en-US" sz="2000" dirty="0" smtClean="0"/>
          </a:p>
          <a:p>
            <a:pPr lvl="2"/>
            <a:endParaRPr lang="en-US" sz="1400" dirty="0"/>
          </a:p>
          <a:p>
            <a:r>
              <a:rPr lang="en-US" sz="2000" dirty="0"/>
              <a:t>“</a:t>
            </a:r>
            <a:r>
              <a:rPr lang="en-US" sz="2000" dirty="0">
                <a:solidFill>
                  <a:srgbClr val="0070C0"/>
                </a:solidFill>
              </a:rPr>
              <a:t>cache line</a:t>
            </a:r>
            <a:r>
              <a:rPr lang="en-US" sz="2000" dirty="0"/>
              <a:t>” - the size of the chunk of data brought from main memory and deposited into cache </a:t>
            </a:r>
          </a:p>
          <a:p>
            <a:pPr lvl="1"/>
            <a:r>
              <a:rPr lang="en-US" sz="1800" dirty="0"/>
              <a:t>Many systems have cache line of 64 Bytes (8 </a:t>
            </a:r>
            <a:r>
              <a:rPr lang="en-US" sz="1800" dirty="0">
                <a:latin typeface="Consolas" panose="020B0609020204030204" pitchFamily="49" charset="0"/>
              </a:rPr>
              <a:t>double</a:t>
            </a:r>
            <a:r>
              <a:rPr lang="en-US" sz="1800" dirty="0"/>
              <a:t>s OR </a:t>
            </a:r>
            <a:r>
              <a:rPr lang="en-US" sz="1800" dirty="0" smtClean="0"/>
              <a:t>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r>
              <a:rPr lang="en-US" sz="1800" dirty="0" smtClean="0"/>
              <a:t>.)</a:t>
            </a:r>
          </a:p>
          <a:p>
            <a:pPr lvl="1"/>
            <a:r>
              <a:rPr lang="en-US" sz="1800" dirty="0" smtClean="0"/>
              <a:t>Cache line size is typically the same for L1, L2 and L3 caches</a:t>
            </a:r>
            <a:endParaRPr lang="en-US" sz="18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a:p>
        </p:txBody>
      </p:sp>
    </p:spTree>
    <p:extLst>
      <p:ext uri="{BB962C8B-B14F-4D97-AF65-F5344CB8AC3E}">
        <p14:creationId xmlns:p14="http://schemas.microsoft.com/office/powerpoint/2010/main" val="37425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a:t>Memory Speed: Widening of the Processor-</a:t>
            </a:r>
            <a:r>
              <a:rPr lang="en-US" sz="3200" b="1" u="sng" dirty="0">
                <a:solidFill>
                  <a:srgbClr val="FFC000"/>
                </a:solidFill>
              </a:rPr>
              <a:t>DRAM</a:t>
            </a:r>
            <a:r>
              <a:rPr lang="en-US" sz="3200" dirty="0"/>
              <a:t> </a:t>
            </a:r>
            <a:r>
              <a:rPr lang="en-US" sz="3200" dirty="0">
                <a:solidFill>
                  <a:srgbClr val="FFC000"/>
                </a:solidFill>
              </a:rPr>
              <a:t>Speed Gap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4</a:t>
            </a:fld>
            <a:endParaRPr lang="en-US" altLang="en-US"/>
          </a:p>
        </p:txBody>
      </p:sp>
      <p:sp>
        <p:nvSpPr>
          <p:cNvPr id="4" name="Text Placeholder 3"/>
          <p:cNvSpPr>
            <a:spLocks noGrp="1"/>
          </p:cNvSpPr>
          <p:nvPr>
            <p:ph type="body" sz="quarter" idx="13"/>
          </p:nvPr>
        </p:nvSpPr>
        <p:spPr>
          <a:xfrm>
            <a:off x="147343" y="6525676"/>
            <a:ext cx="3901443" cy="205819"/>
          </a:xfrm>
        </p:spPr>
        <p:txBody>
          <a:bodyPr/>
          <a:lstStyle/>
          <a:p>
            <a:r>
              <a:rPr lang="en-US" sz="800" dirty="0"/>
              <a:t>Courtesy of Elsevier, Computer Architecture, Hennessey and Patterson, fourth edition</a:t>
            </a:r>
          </a:p>
        </p:txBody>
      </p:sp>
      <p:pic>
        <p:nvPicPr>
          <p:cNvPr id="15" name="Picture 4" descr="Ch5-fig02"/>
          <p:cNvPicPr>
            <a:picLocks noChangeAspect="1" noChangeArrowheads="1"/>
          </p:cNvPicPr>
          <p:nvPr/>
        </p:nvPicPr>
        <p:blipFill rotWithShape="1">
          <a:blip r:embed="rId3" cstate="print"/>
          <a:srcRect b="3348"/>
          <a:stretch/>
        </p:blipFill>
        <p:spPr bwMode="auto">
          <a:xfrm>
            <a:off x="1537369" y="1457326"/>
            <a:ext cx="8632825" cy="4630653"/>
          </a:xfrm>
          <a:prstGeom prst="rect">
            <a:avLst/>
          </a:prstGeom>
          <a:noFill/>
          <a:ln w="9525">
            <a:noFill/>
            <a:miter lim="800000"/>
            <a:headEnd/>
            <a:tailEnd/>
          </a:ln>
          <a:effectLst/>
        </p:spPr>
      </p:pic>
    </p:spTree>
    <p:extLst>
      <p:ext uri="{BB962C8B-B14F-4D97-AF65-F5344CB8AC3E}">
        <p14:creationId xmlns:p14="http://schemas.microsoft.com/office/powerpoint/2010/main" val="2504357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782189" y="2426514"/>
            <a:ext cx="753732" cy="369332"/>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algn="ctr"/>
            <a:r>
              <a:rPr lang="en-US" sz="1600" dirty="0">
                <a:latin typeface="Calibri" pitchFamily="34" charset="0"/>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21" name="Slide Number Placeholder 20"/>
          <p:cNvSpPr>
            <a:spLocks noGrp="1"/>
          </p:cNvSpPr>
          <p:nvPr>
            <p:ph type="sldNum" sz="quarter" idx="12"/>
          </p:nvPr>
        </p:nvSpPr>
        <p:spPr/>
        <p:txBody>
          <a:bodyPr/>
          <a:lstStyle/>
          <a:p>
            <a:fld id="{198C497F-F93A-415D-AE85-6EDF5BB63A7F}" type="slidenum">
              <a:rPr lang="en-US" altLang="en-US" smtClean="0"/>
              <a:pPr/>
              <a:t>40</a:t>
            </a:fld>
            <a:endParaRPr lang="en-US" altLang="en-US"/>
          </a:p>
        </p:txBody>
      </p:sp>
      <p:sp>
        <p:nvSpPr>
          <p:cNvPr id="36" name="TextBox 35"/>
          <p:cNvSpPr txBox="1"/>
          <p:nvPr/>
        </p:nvSpPr>
        <p:spPr>
          <a:xfrm>
            <a:off x="4981992" y="983536"/>
            <a:ext cx="2209900" cy="369332"/>
          </a:xfrm>
          <a:prstGeom prst="rect">
            <a:avLst/>
          </a:prstGeom>
          <a:noFill/>
        </p:spPr>
        <p:txBody>
          <a:bodyPr wrap="none" rtlCol="0">
            <a:spAutoFit/>
          </a:bodyPr>
          <a:lstStyle/>
          <a:p>
            <a:r>
              <a:rPr lang="en-US" dirty="0">
                <a:latin typeface="Calibri" pitchFamily="34" charset="0"/>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23" name="Rectangle 22"/>
          <p:cNvSpPr/>
          <p:nvPr/>
        </p:nvSpPr>
        <p:spPr>
          <a:xfrm>
            <a:off x="9449255" y="5483658"/>
            <a:ext cx="2669962" cy="923330"/>
          </a:xfrm>
          <a:prstGeom prst="rect">
            <a:avLst/>
          </a:prstGeom>
        </p:spPr>
        <p:txBody>
          <a:bodyPr wrap="none">
            <a:spAutoFit/>
          </a:bodyPr>
          <a:lstStyle/>
          <a:p>
            <a:r>
              <a:rPr lang="en-GB" b="1" u="sng" dirty="0" smtClean="0">
                <a:solidFill>
                  <a:srgbClr val="0070C0"/>
                </a:solidFill>
                <a:latin typeface="Calibri" pitchFamily="34" charset="0"/>
              </a:rPr>
              <a:t>Hit Rate</a:t>
            </a:r>
            <a:r>
              <a:rPr lang="en-GB" dirty="0" smtClean="0">
                <a:latin typeface="Calibri" pitchFamily="34" charset="0"/>
              </a:rPr>
              <a:t>: on average, how </a:t>
            </a:r>
            <a:br>
              <a:rPr lang="en-GB" dirty="0" smtClean="0">
                <a:latin typeface="Calibri" pitchFamily="34" charset="0"/>
              </a:rPr>
            </a:br>
            <a:r>
              <a:rPr lang="en-GB" dirty="0" smtClean="0">
                <a:latin typeface="Calibri" pitchFamily="34" charset="0"/>
              </a:rPr>
              <a:t>many out of 100 mem </a:t>
            </a:r>
            <a:br>
              <a:rPr lang="en-GB" dirty="0" smtClean="0">
                <a:latin typeface="Calibri" pitchFamily="34" charset="0"/>
              </a:rPr>
            </a:br>
            <a:r>
              <a:rPr lang="en-GB" dirty="0" smtClean="0">
                <a:latin typeface="Calibri" pitchFamily="34" charset="0"/>
              </a:rPr>
              <a:t>requests hit the cache?</a:t>
            </a:r>
            <a:endParaRPr lang="en-US" dirty="0"/>
          </a:p>
        </p:txBody>
      </p:sp>
    </p:spTree>
    <p:extLst>
      <p:ext uri="{BB962C8B-B14F-4D97-AF65-F5344CB8AC3E}">
        <p14:creationId xmlns:p14="http://schemas.microsoft.com/office/powerpoint/2010/main" val="31630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312764" y="2348591"/>
            <a:ext cx="753732" cy="369332"/>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algn="ctr"/>
            <a:r>
              <a:rPr lang="en-US" sz="1600" dirty="0">
                <a:latin typeface="Calibri" pitchFamily="34" charset="0"/>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6" name="Rectangle 35"/>
          <p:cNvSpPr/>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39" name="Rectangle 38"/>
          <p:cNvSpPr/>
          <p:nvPr/>
        </p:nvSpPr>
        <p:spPr bwMode="auto">
          <a:xfrm>
            <a:off x="44196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42" name="Text Box 29"/>
          <p:cNvSpPr txBox="1">
            <a:spLocks noChangeArrowheads="1"/>
          </p:cNvSpPr>
          <p:nvPr/>
        </p:nvSpPr>
        <p:spPr bwMode="auto">
          <a:xfrm>
            <a:off x="7467601" y="4326742"/>
            <a:ext cx="4470817" cy="1482073"/>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B050"/>
                </a:solidFill>
                <a:latin typeface="Calibri" pitchFamily="34" charset="0"/>
              </a:rPr>
              <a:t>Placement policy:</a:t>
            </a:r>
            <a:r>
              <a:rPr lang="en-GB" dirty="0">
                <a:latin typeface="Calibri" pitchFamily="34" charset="0"/>
              </a:rPr>
              <a:t/>
            </a:r>
            <a:br>
              <a:rPr lang="en-GB" dirty="0">
                <a:latin typeface="Calibri" pitchFamily="34" charset="0"/>
              </a:rPr>
            </a:br>
            <a:r>
              <a:rPr lang="en-GB" dirty="0">
                <a:latin typeface="Calibri" pitchFamily="34" charset="0"/>
              </a:rPr>
              <a:t>determines where </a:t>
            </a:r>
            <a:r>
              <a:rPr lang="en-GB" dirty="0" smtClean="0">
                <a:latin typeface="Calibri" pitchFamily="34" charset="0"/>
              </a:rPr>
              <a:t>Block b </a:t>
            </a:r>
            <a:r>
              <a:rPr lang="en-GB" dirty="0">
                <a:latin typeface="Calibri" pitchFamily="34" charset="0"/>
              </a:rPr>
              <a:t>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B050"/>
                </a:solidFill>
                <a:latin typeface="Calibri" pitchFamily="34" charset="0"/>
              </a:rPr>
              <a:t>Replacement policy:</a:t>
            </a:r>
            <a:br>
              <a:rPr lang="en-GB" dirty="0">
                <a:solidFill>
                  <a:srgbClr val="00B050"/>
                </a:solidFill>
                <a:latin typeface="Calibri" pitchFamily="34" charset="0"/>
              </a:rPr>
            </a:br>
            <a:r>
              <a:rPr lang="en-GB" dirty="0">
                <a:latin typeface="Calibri" pitchFamily="34" charset="0"/>
              </a:rPr>
              <a:t>determines which </a:t>
            </a:r>
            <a:r>
              <a:rPr lang="en-GB" dirty="0" smtClean="0">
                <a:latin typeface="Calibri" pitchFamily="34" charset="0"/>
              </a:rPr>
              <a:t>block gets </a:t>
            </a:r>
            <a:r>
              <a:rPr lang="en-GB" dirty="0">
                <a:latin typeface="Calibri" pitchFamily="34" charset="0"/>
              </a:rPr>
              <a:t>evicted (victim)</a:t>
            </a:r>
          </a:p>
        </p:txBody>
      </p:sp>
      <p:sp>
        <p:nvSpPr>
          <p:cNvPr id="21" name="Slide Number Placeholder 20"/>
          <p:cNvSpPr>
            <a:spLocks noGrp="1"/>
          </p:cNvSpPr>
          <p:nvPr>
            <p:ph type="sldNum" sz="quarter" idx="12"/>
          </p:nvPr>
        </p:nvSpPr>
        <p:spPr/>
        <p:txBody>
          <a:bodyPr/>
          <a:lstStyle/>
          <a:p>
            <a:fld id="{198C497F-F93A-415D-AE85-6EDF5BB63A7F}" type="slidenum">
              <a:rPr lang="en-US" altLang="en-US" smtClean="0"/>
              <a:pPr/>
              <a:t>41</a:t>
            </a:fld>
            <a:endParaRPr lang="en-US" altLang="en-US"/>
          </a:p>
        </p:txBody>
      </p:sp>
      <p:sp>
        <p:nvSpPr>
          <p:cNvPr id="40" name="TextBox 39"/>
          <p:cNvSpPr txBox="1"/>
          <p:nvPr/>
        </p:nvSpPr>
        <p:spPr>
          <a:xfrm>
            <a:off x="4981992" y="983536"/>
            <a:ext cx="2209900" cy="369332"/>
          </a:xfrm>
          <a:prstGeom prst="rect">
            <a:avLst/>
          </a:prstGeom>
          <a:noFill/>
        </p:spPr>
        <p:txBody>
          <a:bodyPr wrap="none" rtlCol="0">
            <a:spAutoFit/>
          </a:bodyPr>
          <a:lstStyle/>
          <a:p>
            <a:r>
              <a:rPr lang="en-US" dirty="0">
                <a:latin typeface="Calibri" pitchFamily="34" charset="0"/>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0724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P spid="34" grpId="0"/>
      <p:bldP spid="36" grpId="0"/>
      <p:bldP spid="37" grpId="0" animBg="1"/>
      <p:bldP spid="38" grpId="0" animBg="1"/>
      <p:bldP spid="38" grpId="1" animBg="1"/>
      <p:bldP spid="39" grpId="0" animBg="1"/>
      <p:bldP spid="42"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a:t>
            </a:r>
            <a:r>
              <a:rPr lang="en-US" dirty="0" smtClean="0"/>
              <a:t>Type  [1/2]</a:t>
            </a:r>
            <a:endParaRPr lang="en-US" dirty="0"/>
          </a:p>
        </p:txBody>
      </p:sp>
      <p:sp>
        <p:nvSpPr>
          <p:cNvPr id="3" name="Content Placeholder 2"/>
          <p:cNvSpPr>
            <a:spLocks noGrp="1"/>
          </p:cNvSpPr>
          <p:nvPr>
            <p:ph idx="1"/>
          </p:nvPr>
        </p:nvSpPr>
        <p:spPr/>
        <p:txBody>
          <a:bodyPr>
            <a:normAutofit/>
          </a:bodyPr>
          <a:lstStyle/>
          <a:p>
            <a:endParaRPr lang="en-US" dirty="0"/>
          </a:p>
          <a:p>
            <a:r>
              <a:rPr lang="en-US" dirty="0"/>
              <a:t>Another way to classify cache misses is by the type of request leading to miss</a:t>
            </a:r>
          </a:p>
          <a:p>
            <a:pPr lvl="1"/>
            <a:endParaRPr lang="en-US" sz="1800" dirty="0"/>
          </a:p>
          <a:p>
            <a:endParaRPr lang="en-US" dirty="0"/>
          </a:p>
          <a:p>
            <a:r>
              <a:rPr lang="en-US" dirty="0"/>
              <a:t>Cache misses, by request type:</a:t>
            </a:r>
          </a:p>
          <a:p>
            <a:pPr lvl="2"/>
            <a:endParaRPr lang="en-US" sz="1600" dirty="0" smtClean="0"/>
          </a:p>
          <a:p>
            <a:pPr lvl="1"/>
            <a:r>
              <a:rPr lang="en-US" sz="1800" dirty="0" smtClean="0"/>
              <a:t>Cache </a:t>
            </a:r>
            <a:r>
              <a:rPr lang="en-US" sz="1800" dirty="0">
                <a:solidFill>
                  <a:srgbClr val="0070C0"/>
                </a:solidFill>
              </a:rPr>
              <a:t>read</a:t>
            </a:r>
            <a:r>
              <a:rPr lang="en-US" sz="1800" dirty="0"/>
              <a:t> miss from an </a:t>
            </a:r>
            <a:r>
              <a:rPr lang="en-US" sz="1800" dirty="0">
                <a:solidFill>
                  <a:srgbClr val="0070C0"/>
                </a:solidFill>
              </a:rPr>
              <a:t>instruction</a:t>
            </a:r>
            <a:r>
              <a:rPr lang="en-US" sz="1800" dirty="0"/>
              <a:t> </a:t>
            </a:r>
            <a:r>
              <a:rPr lang="en-US" sz="1800" dirty="0" smtClean="0"/>
              <a:t>cache</a:t>
            </a:r>
            <a:endParaRPr lang="en-US" sz="1800" dirty="0"/>
          </a:p>
          <a:p>
            <a:pPr lvl="2"/>
            <a:endParaRPr lang="en-US" sz="1600" dirty="0" smtClean="0"/>
          </a:p>
          <a:p>
            <a:pPr lvl="1"/>
            <a:r>
              <a:rPr lang="en-US" sz="1800" dirty="0" smtClean="0"/>
              <a:t>A </a:t>
            </a:r>
            <a:r>
              <a:rPr lang="en-US" sz="1800" dirty="0"/>
              <a:t>cache </a:t>
            </a:r>
            <a:r>
              <a:rPr lang="en-US" sz="1800" dirty="0">
                <a:solidFill>
                  <a:srgbClr val="0070C0"/>
                </a:solidFill>
              </a:rPr>
              <a:t>read</a:t>
            </a:r>
            <a:r>
              <a:rPr lang="en-US" sz="1800" dirty="0"/>
              <a:t> miss from a </a:t>
            </a:r>
            <a:r>
              <a:rPr lang="en-US" sz="1800" dirty="0">
                <a:solidFill>
                  <a:srgbClr val="0070C0"/>
                </a:solidFill>
              </a:rPr>
              <a:t>data</a:t>
            </a:r>
            <a:r>
              <a:rPr lang="en-US" sz="1800" dirty="0"/>
              <a:t> </a:t>
            </a:r>
            <a:r>
              <a:rPr lang="en-US" sz="1800" dirty="0" smtClean="0"/>
              <a:t>cache</a:t>
            </a:r>
            <a:endParaRPr lang="en-US" sz="1800" dirty="0"/>
          </a:p>
          <a:p>
            <a:pPr lvl="2"/>
            <a:endParaRPr lang="en-US" sz="1600" dirty="0" smtClean="0"/>
          </a:p>
          <a:p>
            <a:pPr lvl="1"/>
            <a:r>
              <a:rPr lang="en-US" sz="1800" dirty="0" smtClean="0"/>
              <a:t>A </a:t>
            </a:r>
            <a:r>
              <a:rPr lang="en-US" sz="1800" dirty="0"/>
              <a:t>cache </a:t>
            </a:r>
            <a:r>
              <a:rPr lang="en-US" sz="1800" dirty="0">
                <a:solidFill>
                  <a:srgbClr val="0070C0"/>
                </a:solidFill>
              </a:rPr>
              <a:t>write</a:t>
            </a:r>
            <a:r>
              <a:rPr lang="en-US" sz="1800" dirty="0"/>
              <a:t> miss to a </a:t>
            </a:r>
            <a:r>
              <a:rPr lang="en-US" sz="1800" dirty="0">
                <a:solidFill>
                  <a:srgbClr val="0070C0"/>
                </a:solidFill>
              </a:rPr>
              <a:t>data</a:t>
            </a:r>
            <a:r>
              <a:rPr lang="en-US" sz="1800" dirty="0"/>
              <a:t> </a:t>
            </a:r>
            <a:r>
              <a:rPr lang="en-US" sz="1800" dirty="0" smtClean="0"/>
              <a:t>cache</a:t>
            </a:r>
            <a:endParaRPr lang="en-US" sz="1800" dirty="0"/>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42</a:t>
            </a:fld>
            <a:endParaRPr lang="en-US" altLang="en-US"/>
          </a:p>
        </p:txBody>
      </p:sp>
    </p:spTree>
    <p:extLst>
      <p:ext uri="{BB962C8B-B14F-4D97-AF65-F5344CB8AC3E}">
        <p14:creationId xmlns:p14="http://schemas.microsoft.com/office/powerpoint/2010/main" val="460778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  </a:t>
            </a:r>
            <a:r>
              <a:rPr lang="en-US" dirty="0" smtClean="0"/>
              <a:t>[2/2</a:t>
            </a:r>
            <a:r>
              <a:rPr lang="en-US" dirty="0"/>
              <a:t>]</a:t>
            </a:r>
            <a:endParaRPr lang="en-US" dirty="0"/>
          </a:p>
        </p:txBody>
      </p:sp>
      <p:sp>
        <p:nvSpPr>
          <p:cNvPr id="3" name="Content Placeholder 2"/>
          <p:cNvSpPr>
            <a:spLocks noGrp="1"/>
          </p:cNvSpPr>
          <p:nvPr>
            <p:ph idx="1"/>
          </p:nvPr>
        </p:nvSpPr>
        <p:spPr/>
        <p:txBody>
          <a:bodyPr/>
          <a:lstStyle/>
          <a:p>
            <a:endParaRPr lang="en-US" sz="1800" dirty="0"/>
          </a:p>
          <a:p>
            <a:r>
              <a:rPr lang="en-US" sz="2000" dirty="0" smtClean="0"/>
              <a:t>Cache </a:t>
            </a:r>
            <a:r>
              <a:rPr lang="en-US" sz="2000" dirty="0">
                <a:solidFill>
                  <a:srgbClr val="0070C0"/>
                </a:solidFill>
              </a:rPr>
              <a:t>read</a:t>
            </a:r>
            <a:r>
              <a:rPr lang="en-US" sz="2000" dirty="0"/>
              <a:t> miss from an </a:t>
            </a:r>
            <a:r>
              <a:rPr lang="en-US" sz="2000" dirty="0">
                <a:solidFill>
                  <a:srgbClr val="0070C0"/>
                </a:solidFill>
              </a:rPr>
              <a:t>instruction</a:t>
            </a:r>
            <a:r>
              <a:rPr lang="en-US" sz="2000" dirty="0"/>
              <a:t> cache: </a:t>
            </a:r>
            <a:endParaRPr lang="en-US" sz="2000" dirty="0" smtClean="0"/>
          </a:p>
          <a:p>
            <a:pPr lvl="1"/>
            <a:r>
              <a:rPr lang="en-US" sz="1600" dirty="0" smtClean="0"/>
              <a:t>Generally </a:t>
            </a:r>
            <a:r>
              <a:rPr lang="en-US" sz="1600" dirty="0"/>
              <a:t>causes the most delay, because the processor, or at least the thread of execution, has to wait (stall) until the instruction is fetched from main memory</a:t>
            </a:r>
          </a:p>
          <a:p>
            <a:endParaRPr lang="en-US" sz="2000" dirty="0"/>
          </a:p>
          <a:p>
            <a:r>
              <a:rPr lang="en-US" sz="2000" dirty="0"/>
              <a:t>A cache </a:t>
            </a:r>
            <a:r>
              <a:rPr lang="en-US" sz="2000" dirty="0">
                <a:solidFill>
                  <a:srgbClr val="0070C0"/>
                </a:solidFill>
              </a:rPr>
              <a:t>read</a:t>
            </a:r>
            <a:r>
              <a:rPr lang="en-US" sz="2000" dirty="0"/>
              <a:t> miss from a </a:t>
            </a:r>
            <a:r>
              <a:rPr lang="en-US" sz="2000" dirty="0">
                <a:solidFill>
                  <a:srgbClr val="0070C0"/>
                </a:solidFill>
              </a:rPr>
              <a:t>data</a:t>
            </a:r>
            <a:r>
              <a:rPr lang="en-US" sz="2000" dirty="0"/>
              <a:t> cache: </a:t>
            </a:r>
            <a:endParaRPr lang="en-US" sz="2000" dirty="0" smtClean="0"/>
          </a:p>
          <a:p>
            <a:pPr lvl="1"/>
            <a:r>
              <a:rPr lang="en-US" sz="1600" dirty="0"/>
              <a:t>U</a:t>
            </a:r>
            <a:r>
              <a:rPr lang="en-US" sz="1600" dirty="0" smtClean="0"/>
              <a:t>sually </a:t>
            </a:r>
            <a:r>
              <a:rPr lang="en-US" sz="1600" dirty="0"/>
              <a:t>causes somewhat less delay</a:t>
            </a:r>
          </a:p>
          <a:p>
            <a:pPr lvl="1"/>
            <a:r>
              <a:rPr lang="en-US" sz="1400" dirty="0"/>
              <a:t>OOOE: Instructions not dependent on the cache read (if any) can be issued and executed until the data is fetched from main memory and the stalled instructions can resume </a:t>
            </a:r>
            <a:r>
              <a:rPr lang="en-US" sz="1400" dirty="0" smtClean="0"/>
              <a:t>execution</a:t>
            </a:r>
          </a:p>
          <a:p>
            <a:pPr lvl="1"/>
            <a:r>
              <a:rPr lang="en-US" sz="1400" dirty="0" smtClean="0"/>
              <a:t>TLP: Another thread can be picked up for </a:t>
            </a:r>
            <a:r>
              <a:rPr lang="en-US" sz="1400" dirty="0" smtClean="0"/>
              <a:t>execution</a:t>
            </a:r>
            <a:endParaRPr lang="en-US" sz="1400" dirty="0"/>
          </a:p>
          <a:p>
            <a:endParaRPr lang="en-US" sz="2000" dirty="0"/>
          </a:p>
          <a:p>
            <a:r>
              <a:rPr lang="en-US" sz="2000" dirty="0"/>
              <a:t>A cache </a:t>
            </a:r>
            <a:r>
              <a:rPr lang="en-US" sz="2000" dirty="0">
                <a:solidFill>
                  <a:srgbClr val="0070C0"/>
                </a:solidFill>
              </a:rPr>
              <a:t>write</a:t>
            </a:r>
            <a:r>
              <a:rPr lang="en-US" sz="2000" dirty="0"/>
              <a:t> miss to a </a:t>
            </a:r>
            <a:r>
              <a:rPr lang="en-US" sz="2000" dirty="0">
                <a:solidFill>
                  <a:srgbClr val="0070C0"/>
                </a:solidFill>
              </a:rPr>
              <a:t>data</a:t>
            </a:r>
            <a:r>
              <a:rPr lang="en-US" sz="2000" dirty="0"/>
              <a:t> cache: </a:t>
            </a:r>
            <a:endParaRPr lang="en-US" sz="2000" dirty="0" smtClean="0"/>
          </a:p>
          <a:p>
            <a:pPr lvl="1"/>
            <a:r>
              <a:rPr lang="en-US" sz="1600" dirty="0"/>
              <a:t>G</a:t>
            </a:r>
            <a:r>
              <a:rPr lang="en-US" sz="1600" dirty="0" smtClean="0"/>
              <a:t>enerally </a:t>
            </a:r>
            <a:r>
              <a:rPr lang="en-US" sz="1600" dirty="0"/>
              <a:t>causes the least </a:t>
            </a:r>
            <a:r>
              <a:rPr lang="en-US" sz="1600" dirty="0" smtClean="0"/>
              <a:t>delay – the </a:t>
            </a:r>
            <a:r>
              <a:rPr lang="en-US" sz="1600" dirty="0"/>
              <a:t>write can be queued and there are few limitations on the execution of subsequent </a:t>
            </a:r>
            <a:r>
              <a:rPr lang="en-US" sz="1600" dirty="0" smtClean="0"/>
              <a:t>instructions</a:t>
            </a:r>
          </a:p>
          <a:p>
            <a:pPr lvl="1"/>
            <a:r>
              <a:rPr lang="en-US" sz="1600" dirty="0" smtClean="0"/>
              <a:t>The </a:t>
            </a:r>
            <a:r>
              <a:rPr lang="en-US" sz="1600" dirty="0"/>
              <a:t>processor can continue unless the queue is full and then it has to stall for the write buffer to partially drain</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43</a:t>
            </a:fld>
            <a:endParaRPr lang="en-US" altLang="en-US"/>
          </a:p>
        </p:txBody>
      </p:sp>
    </p:spTree>
    <p:extLst>
      <p:ext uri="{BB962C8B-B14F-4D97-AF65-F5344CB8AC3E}">
        <p14:creationId xmlns:p14="http://schemas.microsoft.com/office/powerpoint/2010/main" val="1299480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smtClean="0"/>
              <a:t>Reasons for </a:t>
            </a:r>
            <a:r>
              <a:rPr lang="en-US" dirty="0"/>
              <a:t>Cache Misses</a:t>
            </a:r>
          </a:p>
        </p:txBody>
      </p:sp>
      <mc:AlternateContent xmlns:mc="http://schemas.openxmlformats.org/markup-compatibility/2006" xmlns:a14="http://schemas.microsoft.com/office/drawing/2010/main">
        <mc:Choice Requires="a14">
          <p:sp>
            <p:nvSpPr>
              <p:cNvPr id="138245" name="Rectangle 5"/>
              <p:cNvSpPr>
                <a:spLocks noGrp="1" noChangeArrowheads="1"/>
              </p:cNvSpPr>
              <p:nvPr>
                <p:ph idx="1"/>
              </p:nvPr>
            </p:nvSpPr>
            <p:spPr/>
            <p:txBody>
              <a:bodyPr>
                <a:normAutofit lnSpcReduction="10000"/>
              </a:bodyPr>
              <a:lstStyle/>
              <a:p>
                <a:endParaRPr lang="en-US" sz="1800" dirty="0" smtClean="0">
                  <a:solidFill>
                    <a:srgbClr val="C00000"/>
                  </a:solidFill>
                </a:endParaRPr>
              </a:p>
              <a:p>
                <a:r>
                  <a:rPr lang="en-US" sz="1800" dirty="0" smtClean="0">
                    <a:solidFill>
                      <a:srgbClr val="C00000"/>
                    </a:solidFill>
                  </a:rPr>
                  <a:t>Cold </a:t>
                </a:r>
                <a:r>
                  <a:rPr lang="en-US" sz="1800" dirty="0">
                    <a:solidFill>
                      <a:srgbClr val="C00000"/>
                    </a:solidFill>
                  </a:rPr>
                  <a:t>(compulsory) miss</a:t>
                </a:r>
              </a:p>
              <a:p>
                <a:pPr lvl="1"/>
                <a:r>
                  <a:rPr lang="en-US" sz="1600" dirty="0" smtClean="0"/>
                  <a:t>When happens: cache </a:t>
                </a:r>
                <a:r>
                  <a:rPr lang="en-US" sz="1600" dirty="0"/>
                  <a:t>is empty </a:t>
                </a:r>
                <a:r>
                  <a:rPr lang="en-US" sz="1600" dirty="0" smtClean="0"/>
                  <a:t>(e.g., beginning </a:t>
                </a:r>
                <a:r>
                  <a:rPr lang="en-US" sz="1600" dirty="0"/>
                  <a:t>of the </a:t>
                </a:r>
                <a:r>
                  <a:rPr lang="en-US" sz="1600" dirty="0" smtClean="0"/>
                  <a:t>program, time slicing while having multiple programs in flight)</a:t>
                </a:r>
                <a:endParaRPr lang="en-US" sz="1600" dirty="0"/>
              </a:p>
              <a:p>
                <a:endParaRPr lang="en-US" sz="1800" dirty="0">
                  <a:solidFill>
                    <a:srgbClr val="C00000"/>
                  </a:solidFill>
                </a:endParaRPr>
              </a:p>
              <a:p>
                <a:endParaRPr lang="en-US" sz="1800" dirty="0" smtClean="0">
                  <a:solidFill>
                    <a:srgbClr val="C00000"/>
                  </a:solidFill>
                </a:endParaRPr>
              </a:p>
              <a:p>
                <a:r>
                  <a:rPr lang="en-US" sz="1800" dirty="0" smtClean="0">
                    <a:solidFill>
                      <a:srgbClr val="C00000"/>
                    </a:solidFill>
                  </a:rPr>
                  <a:t>Capacity </a:t>
                </a:r>
                <a:r>
                  <a:rPr lang="en-US" sz="1800" dirty="0">
                    <a:solidFill>
                      <a:srgbClr val="C00000"/>
                    </a:solidFill>
                  </a:rPr>
                  <a:t>miss</a:t>
                </a:r>
              </a:p>
              <a:p>
                <a:pPr lvl="1"/>
                <a:r>
                  <a:rPr lang="en-US" sz="1600" dirty="0"/>
                  <a:t>When happens: Not enough space, working set is too large</a:t>
                </a:r>
              </a:p>
              <a:p>
                <a:pPr lvl="2"/>
                <a:r>
                  <a:rPr lang="en-US" sz="1400" dirty="0"/>
                  <a:t>Example: the active part of main memory overwhelms in size what can </a:t>
                </a:r>
                <a:r>
                  <a:rPr lang="en-US" sz="1400" dirty="0" smtClean="0"/>
                  <a:t>be accommodated </a:t>
                </a:r>
                <a:r>
                  <a:rPr lang="en-US" sz="1400" dirty="0"/>
                  <a:t>by the cache</a:t>
                </a:r>
              </a:p>
              <a:p>
                <a:pPr lvl="3"/>
                <a:r>
                  <a:rPr lang="en-US" sz="1100" dirty="0"/>
                  <a:t>You are asking for more than what level </a:t>
                </a:r>
                <a14:m>
                  <m:oMath xmlns:m="http://schemas.openxmlformats.org/officeDocument/2006/math">
                    <m:r>
                      <a:rPr lang="en-US" sz="1100" i="1" dirty="0">
                        <a:latin typeface="Cambria Math" panose="02040503050406030204" pitchFamily="18" charset="0"/>
                      </a:rPr>
                      <m:t>𝑘</m:t>
                    </m:r>
                  </m:oMath>
                </a14:m>
                <a:r>
                  <a:rPr lang="en-US" sz="1100" dirty="0"/>
                  <a:t> can accommodate (fit)</a:t>
                </a:r>
              </a:p>
              <a:p>
                <a:endParaRPr lang="en-US" sz="1800" dirty="0">
                  <a:solidFill>
                    <a:srgbClr val="C00000"/>
                  </a:solidFill>
                </a:endParaRPr>
              </a:p>
              <a:p>
                <a:r>
                  <a:rPr lang="en-US" sz="1800" dirty="0">
                    <a:solidFill>
                      <a:srgbClr val="C00000"/>
                    </a:solidFill>
                  </a:rPr>
                  <a:t>Conflict miss</a:t>
                </a:r>
              </a:p>
              <a:p>
                <a:pPr lvl="1"/>
                <a:r>
                  <a:rPr lang="en-US" sz="1600" dirty="0" smtClean="0"/>
                  <a:t>When happens: Enough space, but you have bad luck (lots of “conflicts”, as dictated by </a:t>
                </a:r>
                <a:r>
                  <a:rPr lang="en-US" sz="1600" dirty="0" smtClean="0">
                    <a:solidFill>
                      <a:srgbClr val="00B050"/>
                    </a:solidFill>
                  </a:rPr>
                  <a:t>placement</a:t>
                </a:r>
                <a:r>
                  <a:rPr lang="en-US" sz="1600" dirty="0" smtClean="0"/>
                  <a:t>/</a:t>
                </a:r>
                <a:r>
                  <a:rPr lang="en-US" sz="1600" dirty="0" smtClean="0">
                    <a:solidFill>
                      <a:srgbClr val="00B050"/>
                    </a:solidFill>
                  </a:rPr>
                  <a:t>replacement</a:t>
                </a:r>
                <a:r>
                  <a:rPr lang="en-US" sz="1600" dirty="0" smtClean="0"/>
                  <a:t> policy in place)</a:t>
                </a:r>
              </a:p>
              <a:p>
                <a:pPr lvl="1"/>
                <a:r>
                  <a:rPr lang="en-US" sz="1600" dirty="0" smtClean="0"/>
                  <a:t>Fact</a:t>
                </a:r>
                <a:r>
                  <a:rPr lang="en-US" sz="1600" dirty="0"/>
                  <a:t>: In the memory hierarchy, the cache blocks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map into a small subset of block positions at level </a:t>
                </a:r>
                <a14:m>
                  <m:oMath xmlns:m="http://schemas.openxmlformats.org/officeDocument/2006/math">
                    <m:r>
                      <a:rPr lang="en-US" sz="1600" i="1" dirty="0">
                        <a:latin typeface="Cambria Math" panose="02040503050406030204" pitchFamily="18" charset="0"/>
                      </a:rPr>
                      <m:t>𝑘</m:t>
                    </m:r>
                  </m:oMath>
                </a14:m>
                <a:endParaRPr lang="en-US" sz="1600" dirty="0"/>
              </a:p>
              <a:p>
                <a:pPr lvl="2"/>
                <a:r>
                  <a:rPr lang="en-US" sz="1400" dirty="0">
                    <a:solidFill>
                      <a:srgbClr val="0070C0"/>
                    </a:solidFill>
                  </a:rPr>
                  <a:t>Example</a:t>
                </a:r>
                <a:r>
                  <a:rPr lang="en-US" sz="1400" dirty="0"/>
                  <a:t>: block </a:t>
                </a:r>
                <a14:m>
                  <m:oMath xmlns:m="http://schemas.openxmlformats.org/officeDocument/2006/math">
                    <m:r>
                      <a:rPr lang="en-US" sz="1400" i="1" dirty="0">
                        <a:latin typeface="Cambria Math" panose="02040503050406030204" pitchFamily="18" charset="0"/>
                      </a:rPr>
                      <m:t>𝑖</m:t>
                    </m:r>
                  </m:oMath>
                </a14:m>
                <a:r>
                  <a:rPr lang="en-US" sz="1400" dirty="0"/>
                  <a:t> at level </a:t>
                </a:r>
                <a14:m>
                  <m:oMath xmlns:m="http://schemas.openxmlformats.org/officeDocument/2006/math">
                    <m:r>
                      <a:rPr lang="en-US" sz="1400" i="1" dirty="0">
                        <a:latin typeface="Cambria Math" panose="02040503050406030204" pitchFamily="18" charset="0"/>
                      </a:rPr>
                      <m:t>𝑘</m:t>
                    </m:r>
                    <m:r>
                      <a:rPr lang="en-US" sz="1400" i="1" dirty="0">
                        <a:latin typeface="Cambria Math" panose="02040503050406030204" pitchFamily="18" charset="0"/>
                      </a:rPr>
                      <m:t>+1</m:t>
                    </m:r>
                  </m:oMath>
                </a14:m>
                <a:r>
                  <a:rPr lang="en-US" sz="1400" dirty="0"/>
                  <a:t> must be placed in block (</a:t>
                </a:r>
                <a14:m>
                  <m:oMath xmlns:m="http://schemas.openxmlformats.org/officeDocument/2006/math">
                    <m:r>
                      <a:rPr lang="en-US" sz="1400" i="1" dirty="0">
                        <a:latin typeface="Cambria Math" panose="02040503050406030204" pitchFamily="18" charset="0"/>
                      </a:rPr>
                      <m:t>𝑖</m:t>
                    </m:r>
                    <m:r>
                      <a:rPr lang="en-US" sz="1400" i="1" dirty="0">
                        <a:latin typeface="Cambria Math" panose="02040503050406030204" pitchFamily="18" charset="0"/>
                      </a:rPr>
                      <m:t> % 4</m:t>
                    </m:r>
                  </m:oMath>
                </a14:m>
                <a:r>
                  <a:rPr lang="en-US" sz="1400" dirty="0"/>
                  <a:t>) at level </a:t>
                </a:r>
                <a14:m>
                  <m:oMath xmlns:m="http://schemas.openxmlformats.org/officeDocument/2006/math">
                    <m:r>
                      <a:rPr lang="en-US" sz="1400" i="1" dirty="0">
                        <a:latin typeface="Cambria Math" panose="02040503050406030204" pitchFamily="18" charset="0"/>
                      </a:rPr>
                      <m:t>𝑘</m:t>
                    </m:r>
                  </m:oMath>
                </a14:m>
                <a:endParaRPr lang="en-US" sz="1400" dirty="0"/>
              </a:p>
              <a:p>
                <a:pPr lvl="1"/>
                <a:r>
                  <a:rPr lang="en-US" sz="1600" dirty="0"/>
                  <a:t>Conflict misses occur when the level </a:t>
                </a:r>
                <a14:m>
                  <m:oMath xmlns:m="http://schemas.openxmlformats.org/officeDocument/2006/math">
                    <m:r>
                      <a:rPr lang="en-US" sz="1600" i="1" dirty="0">
                        <a:latin typeface="Cambria Math" panose="02040503050406030204" pitchFamily="18" charset="0"/>
                      </a:rPr>
                      <m:t>𝑘</m:t>
                    </m:r>
                  </m:oMath>
                </a14:m>
                <a:r>
                  <a:rPr lang="en-US" sz="1600" dirty="0"/>
                  <a:t> cache is large enough, but multiple data objects all map to the same block in the level </a:t>
                </a:r>
                <a14:m>
                  <m:oMath xmlns:m="http://schemas.openxmlformats.org/officeDocument/2006/math">
                    <m:r>
                      <a:rPr lang="en-US" sz="1600" i="1" dirty="0">
                        <a:latin typeface="Cambria Math" panose="02040503050406030204" pitchFamily="18" charset="0"/>
                      </a:rPr>
                      <m:t>𝑘</m:t>
                    </m:r>
                  </m:oMath>
                </a14:m>
                <a:r>
                  <a:rPr lang="en-US" sz="1600" dirty="0"/>
                  <a:t> cache.</a:t>
                </a:r>
              </a:p>
              <a:p>
                <a:pPr lvl="2"/>
                <a:r>
                  <a:rPr lang="en-US" sz="1400" dirty="0">
                    <a:solidFill>
                      <a:srgbClr val="0070C0"/>
                    </a:solidFill>
                  </a:rPr>
                  <a:t>Example</a:t>
                </a:r>
                <a:r>
                  <a:rPr lang="en-US" sz="1400" dirty="0"/>
                  <a:t>: Referencing in this order blocks 0, 8, 0, 8, 0, 8, ... would miss every time (since </a:t>
                </a:r>
                <a14:m>
                  <m:oMath xmlns:m="http://schemas.openxmlformats.org/officeDocument/2006/math">
                    <m:r>
                      <a:rPr lang="en-US" sz="1400" i="1" dirty="0">
                        <a:latin typeface="Cambria Math" panose="02040503050406030204" pitchFamily="18" charset="0"/>
                      </a:rPr>
                      <m:t>0 </m:t>
                    </m:r>
                    <m:r>
                      <a:rPr lang="en-US" sz="1400" b="0" i="1" dirty="0" smtClean="0">
                        <a:latin typeface="Cambria Math" panose="02040503050406030204" pitchFamily="18" charset="0"/>
                      </a:rPr>
                      <m:t>%</m:t>
                    </m:r>
                    <m:r>
                      <a:rPr lang="en-US" sz="1400" i="1" dirty="0">
                        <a:latin typeface="Cambria Math" panose="02040503050406030204" pitchFamily="18" charset="0"/>
                      </a:rPr>
                      <m:t> 4</m:t>
                    </m:r>
                    <m:r>
                      <a:rPr lang="en-US" sz="1400" dirty="0">
                        <a:latin typeface="Cambria Math" panose="02040503050406030204" pitchFamily="18" charset="0"/>
                      </a:rPr>
                      <m:t>=</m:t>
                    </m:r>
                    <m:r>
                      <a:rPr lang="en-US" sz="1400" i="1" dirty="0">
                        <a:latin typeface="Cambria Math" panose="02040503050406030204" pitchFamily="18" charset="0"/>
                      </a:rPr>
                      <m:t>8 </m:t>
                    </m:r>
                    <m:r>
                      <a:rPr lang="en-US" sz="1400" b="0" i="1" dirty="0" smtClean="0">
                        <a:latin typeface="Cambria Math" panose="02040503050406030204" pitchFamily="18" charset="0"/>
                      </a:rPr>
                      <m:t>%</m:t>
                    </m:r>
                    <m:r>
                      <a:rPr lang="en-US" sz="1400" i="1" dirty="0">
                        <a:latin typeface="Cambria Math" panose="02040503050406030204" pitchFamily="18" charset="0"/>
                      </a:rPr>
                      <m:t> 4</m:t>
                    </m:r>
                  </m:oMath>
                </a14:m>
                <a:r>
                  <a:rPr lang="en-US" sz="1400" dirty="0"/>
                  <a:t>)</a:t>
                </a:r>
              </a:p>
              <a:p>
                <a:endParaRPr lang="en-US" sz="1800" dirty="0">
                  <a:solidFill>
                    <a:srgbClr val="C00000"/>
                  </a:solidFill>
                </a:endParaRPr>
              </a:p>
              <a:p>
                <a:endParaRPr lang="en-US" sz="1800" dirty="0">
                  <a:solidFill>
                    <a:srgbClr val="C00000"/>
                  </a:solidFill>
                </a:endParaRPr>
              </a:p>
            </p:txBody>
          </p:sp>
        </mc:Choice>
        <mc:Fallback xmlns="">
          <p:sp>
            <p:nvSpPr>
              <p:cNvPr id="138245" name="Rectangle 5"/>
              <p:cNvSpPr>
                <a:spLocks noGrp="1" noRot="1" noChangeAspect="1" noMove="1" noResize="1" noEditPoints="1" noAdjustHandles="1" noChangeArrowheads="1" noChangeShapeType="1" noTextEdit="1"/>
              </p:cNvSpPr>
              <p:nvPr>
                <p:ph idx="1"/>
              </p:nvPr>
            </p:nvSpPr>
            <p:spPr>
              <a:blipFill>
                <a:blip r:embed="rId3"/>
                <a:stretch>
                  <a:fillRect l="-30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44</a:t>
            </a:fld>
            <a:endParaRPr lang="en-US" altLang="en-US"/>
          </a:p>
        </p:txBody>
      </p:sp>
    </p:spTree>
    <p:extLst>
      <p:ext uri="{BB962C8B-B14F-4D97-AF65-F5344CB8AC3E}">
        <p14:creationId xmlns:p14="http://schemas.microsoft.com/office/powerpoint/2010/main" val="247073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Placement</a:t>
            </a:r>
            <a:r>
              <a:rPr lang="en-US" dirty="0" smtClean="0"/>
              <a:t> &amp; </a:t>
            </a:r>
            <a:r>
              <a:rPr lang="en-US" dirty="0" smtClean="0">
                <a:solidFill>
                  <a:srgbClr val="FFC000"/>
                </a:solidFill>
              </a:rPr>
              <a:t>Replacement</a:t>
            </a:r>
            <a:r>
              <a:rPr lang="en-US" dirty="0" smtClean="0"/>
              <a:t> </a:t>
            </a:r>
            <a:r>
              <a:rPr lang="en-US" dirty="0"/>
              <a:t>Policies</a:t>
            </a:r>
          </a:p>
        </p:txBody>
      </p:sp>
      <p:sp>
        <p:nvSpPr>
          <p:cNvPr id="3" name="Content Placeholder 2"/>
          <p:cNvSpPr>
            <a:spLocks noGrp="1"/>
          </p:cNvSpPr>
          <p:nvPr>
            <p:ph idx="1"/>
          </p:nvPr>
        </p:nvSpPr>
        <p:spPr/>
        <p:txBody>
          <a:bodyPr>
            <a:normAutofit/>
          </a:bodyPr>
          <a:lstStyle/>
          <a:p>
            <a:endParaRPr lang="en-US" sz="2000" dirty="0" smtClean="0"/>
          </a:p>
          <a:p>
            <a:r>
              <a:rPr lang="en-US" sz="2000" dirty="0" smtClean="0"/>
              <a:t>The </a:t>
            </a:r>
            <a:r>
              <a:rPr lang="en-US" sz="2000" dirty="0"/>
              <a:t>cache is </a:t>
            </a:r>
            <a:r>
              <a:rPr lang="en-US" sz="2000" dirty="0" smtClean="0"/>
              <a:t>small, while the memory that you try to cache in this cache is large</a:t>
            </a:r>
            <a:endParaRPr lang="en-US" sz="2000" dirty="0"/>
          </a:p>
          <a:p>
            <a:pPr lvl="1"/>
            <a:r>
              <a:rPr lang="en-US" sz="1600" dirty="0" smtClean="0"/>
              <a:t>The cache: prime real estate – when somebody comes in, somebody else has to be evicted</a:t>
            </a:r>
          </a:p>
          <a:p>
            <a:endParaRPr lang="en-US" sz="2000" dirty="0" smtClean="0"/>
          </a:p>
          <a:p>
            <a:r>
              <a:rPr lang="en-US" sz="2000" dirty="0" smtClean="0"/>
              <a:t>Caching: like bringing folks from a city to live in one apartment building next to some prime attraction</a:t>
            </a:r>
          </a:p>
          <a:p>
            <a:pPr lvl="1"/>
            <a:r>
              <a:rPr lang="en-US" sz="1600" dirty="0" smtClean="0"/>
              <a:t>“prime attraction”: the registers and the ALU/CU</a:t>
            </a:r>
            <a:endParaRPr lang="en-US" sz="1600" dirty="0"/>
          </a:p>
          <a:p>
            <a:endParaRPr lang="en-US" sz="2000" dirty="0" smtClean="0"/>
          </a:p>
          <a:p>
            <a:r>
              <a:rPr lang="en-US" sz="2000" dirty="0">
                <a:solidFill>
                  <a:srgbClr val="00B050"/>
                </a:solidFill>
              </a:rPr>
              <a:t>placement</a:t>
            </a:r>
            <a:r>
              <a:rPr lang="en-US" sz="2000" dirty="0"/>
              <a:t> </a:t>
            </a:r>
            <a:r>
              <a:rPr lang="en-US" sz="2000" dirty="0" smtClean="0">
                <a:solidFill>
                  <a:srgbClr val="00B050"/>
                </a:solidFill>
              </a:rPr>
              <a:t>policy</a:t>
            </a:r>
            <a:r>
              <a:rPr lang="en-US" sz="2000" dirty="0" smtClean="0"/>
              <a:t>: deciding in which “apartment in the building” to drop the cache line</a:t>
            </a:r>
            <a:endParaRPr lang="en-US" sz="2000" dirty="0" smtClean="0">
              <a:solidFill>
                <a:srgbClr val="00B050"/>
              </a:solidFill>
            </a:endParaRPr>
          </a:p>
          <a:p>
            <a:endParaRPr lang="en-US" sz="2000" dirty="0"/>
          </a:p>
          <a:p>
            <a:r>
              <a:rPr lang="en-US" sz="2000" dirty="0" smtClean="0"/>
              <a:t>Sometimes, there are several rooms in an apartment: which one do you assign to the new folks?</a:t>
            </a:r>
            <a:endParaRPr lang="en-US" sz="2000" dirty="0"/>
          </a:p>
          <a:p>
            <a:pPr lvl="1"/>
            <a:r>
              <a:rPr lang="en-US" sz="1600" dirty="0" smtClean="0"/>
              <a:t>“</a:t>
            </a:r>
            <a:r>
              <a:rPr lang="en-US" sz="1600" dirty="0">
                <a:solidFill>
                  <a:srgbClr val="0070C0"/>
                </a:solidFill>
              </a:rPr>
              <a:t>replacement </a:t>
            </a:r>
            <a:r>
              <a:rPr lang="en-US" sz="1600" dirty="0" smtClean="0">
                <a:solidFill>
                  <a:srgbClr val="0070C0"/>
                </a:solidFill>
              </a:rPr>
              <a:t>policy</a:t>
            </a:r>
            <a:r>
              <a:rPr lang="en-US" sz="1600" dirty="0" smtClean="0"/>
              <a:t>” – if </a:t>
            </a:r>
            <a:r>
              <a:rPr lang="en-US" sz="1600" dirty="0"/>
              <a:t>you have </a:t>
            </a:r>
            <a:r>
              <a:rPr lang="en-US" sz="1600" i="1" dirty="0" smtClean="0"/>
              <a:t>Option </a:t>
            </a:r>
            <a:r>
              <a:rPr lang="en-US" sz="1600" i="1" dirty="0"/>
              <a:t>A</a:t>
            </a:r>
            <a:r>
              <a:rPr lang="en-US" sz="1600" dirty="0"/>
              <a:t> and </a:t>
            </a:r>
            <a:r>
              <a:rPr lang="en-US" sz="1600" i="1" dirty="0" smtClean="0"/>
              <a:t>Option </a:t>
            </a:r>
            <a:r>
              <a:rPr lang="en-US" sz="1600" i="1" dirty="0"/>
              <a:t>B</a:t>
            </a:r>
            <a:r>
              <a:rPr lang="en-US" sz="1600" dirty="0"/>
              <a:t>, which one should you </a:t>
            </a:r>
            <a:r>
              <a:rPr lang="en-US" sz="1600" dirty="0" smtClean="0"/>
              <a:t>choose: </a:t>
            </a:r>
            <a:r>
              <a:rPr lang="en-US" sz="1600" dirty="0"/>
              <a:t>A or B?</a:t>
            </a:r>
          </a:p>
          <a:p>
            <a:pPr lvl="2"/>
            <a:r>
              <a:rPr lang="en-US" sz="1400" dirty="0" smtClean="0"/>
              <a:t>You’ll kick out tenant from room A, or tenant from room B</a:t>
            </a:r>
            <a:endParaRPr lang="en-US" sz="1400" dirty="0"/>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45</a:t>
            </a:fld>
            <a:endParaRPr lang="en-US" altLang="en-US"/>
          </a:p>
        </p:txBody>
      </p:sp>
    </p:spTree>
    <p:extLst>
      <p:ext uri="{BB962C8B-B14F-4D97-AF65-F5344CB8AC3E}">
        <p14:creationId xmlns:p14="http://schemas.microsoft.com/office/powerpoint/2010/main" val="13981429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Placement</a:t>
            </a:r>
            <a:r>
              <a:rPr lang="en-US" dirty="0"/>
              <a:t> Policies</a:t>
            </a:r>
          </a:p>
        </p:txBody>
      </p:sp>
      <p:sp>
        <p:nvSpPr>
          <p:cNvPr id="3" name="Content Placeholder 2"/>
          <p:cNvSpPr>
            <a:spLocks noGrp="1"/>
          </p:cNvSpPr>
          <p:nvPr>
            <p:ph idx="1"/>
          </p:nvPr>
        </p:nvSpPr>
        <p:spPr/>
        <p:txBody>
          <a:bodyPr>
            <a:normAutofit/>
          </a:bodyPr>
          <a:lstStyle/>
          <a:p>
            <a:endParaRPr lang="en-US" sz="2800" dirty="0"/>
          </a:p>
          <a:p>
            <a:r>
              <a:rPr lang="en-US" sz="2800" dirty="0"/>
              <a:t>Policies that are common: </a:t>
            </a:r>
          </a:p>
          <a:p>
            <a:pPr lvl="1"/>
            <a:r>
              <a:rPr lang="en-US" dirty="0"/>
              <a:t>“When you bring a line of cache…”</a:t>
            </a:r>
          </a:p>
          <a:p>
            <a:pPr lvl="2"/>
            <a:endParaRPr lang="en-US" dirty="0" smtClean="0"/>
          </a:p>
          <a:p>
            <a:pPr lvl="2"/>
            <a:r>
              <a:rPr lang="en-US" dirty="0" smtClean="0"/>
              <a:t>You </a:t>
            </a:r>
            <a:r>
              <a:rPr lang="en-US" dirty="0"/>
              <a:t>are free to place wherever (</a:t>
            </a:r>
            <a:r>
              <a:rPr lang="en-US" dirty="0">
                <a:solidFill>
                  <a:srgbClr val="0070C0"/>
                </a:solidFill>
              </a:rPr>
              <a:t>fully associative</a:t>
            </a:r>
            <a:r>
              <a:rPr lang="en-US" dirty="0"/>
              <a:t> cache)</a:t>
            </a:r>
          </a:p>
          <a:p>
            <a:pPr lvl="2"/>
            <a:endParaRPr lang="en-US" dirty="0" smtClean="0"/>
          </a:p>
          <a:p>
            <a:pPr lvl="2"/>
            <a:r>
              <a:rPr lang="en-US" dirty="0" smtClean="0"/>
              <a:t>Based </a:t>
            </a:r>
            <a:r>
              <a:rPr lang="en-US" dirty="0"/>
              <a:t>on the </a:t>
            </a:r>
            <a:r>
              <a:rPr lang="en-US" u="sng" dirty="0" smtClean="0"/>
              <a:t>main</a:t>
            </a:r>
            <a:r>
              <a:rPr lang="en-US" dirty="0" smtClean="0"/>
              <a:t> memory address </a:t>
            </a:r>
            <a:r>
              <a:rPr lang="en-US" dirty="0"/>
              <a:t>of the </a:t>
            </a:r>
            <a:r>
              <a:rPr lang="en-US" dirty="0" smtClean="0"/>
              <a:t>data, you </a:t>
            </a:r>
            <a:r>
              <a:rPr lang="en-US" dirty="0"/>
              <a:t>can put it in one of 4 </a:t>
            </a:r>
            <a:r>
              <a:rPr lang="en-US" dirty="0" smtClean="0"/>
              <a:t>places (four rooms in an apartment)</a:t>
            </a:r>
            <a:endParaRPr lang="en-US" dirty="0"/>
          </a:p>
          <a:p>
            <a:pPr lvl="3"/>
            <a:r>
              <a:rPr lang="en-US" dirty="0"/>
              <a:t>Or 2 places, 8 places, or k places (for </a:t>
            </a:r>
            <a:r>
              <a:rPr lang="en-US" dirty="0">
                <a:solidFill>
                  <a:srgbClr val="0070C0"/>
                </a:solidFill>
              </a:rPr>
              <a:t>k-way associative</a:t>
            </a:r>
            <a:r>
              <a:rPr lang="en-US" dirty="0"/>
              <a:t> cache)</a:t>
            </a:r>
          </a:p>
          <a:p>
            <a:pPr lvl="2"/>
            <a:endParaRPr lang="en-US" dirty="0" smtClean="0"/>
          </a:p>
          <a:p>
            <a:pPr lvl="2"/>
            <a:r>
              <a:rPr lang="en-US" dirty="0" smtClean="0"/>
              <a:t>You </a:t>
            </a:r>
            <a:r>
              <a:rPr lang="en-US" dirty="0"/>
              <a:t>can only put it in one place (</a:t>
            </a:r>
            <a:r>
              <a:rPr lang="en-US" dirty="0">
                <a:solidFill>
                  <a:srgbClr val="0070C0"/>
                </a:solidFill>
              </a:rPr>
              <a:t>direct mapped</a:t>
            </a:r>
            <a:r>
              <a:rPr lang="en-US" dirty="0"/>
              <a:t> cache</a:t>
            </a:r>
            <a:r>
              <a:rPr lang="en-US" dirty="0" smtClean="0"/>
              <a:t>)</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46</a:t>
            </a:fld>
            <a:endParaRPr lang="en-US" altLang="en-US"/>
          </a:p>
        </p:txBody>
      </p:sp>
    </p:spTree>
    <p:extLst>
      <p:ext uri="{BB962C8B-B14F-4D97-AF65-F5344CB8AC3E}">
        <p14:creationId xmlns:p14="http://schemas.microsoft.com/office/powerpoint/2010/main" val="22215487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Placement </a:t>
            </a:r>
            <a:r>
              <a:rPr lang="en-US" dirty="0"/>
              <a:t>Policies: </a:t>
            </a:r>
            <a:r>
              <a:rPr lang="en-US" dirty="0" smtClean="0"/>
              <a:t>further discussion</a:t>
            </a:r>
            <a:endParaRPr lang="en-US" dirty="0"/>
          </a:p>
        </p:txBody>
      </p:sp>
      <p:sp>
        <p:nvSpPr>
          <p:cNvPr id="3" name="Content Placeholder 2"/>
          <p:cNvSpPr>
            <a:spLocks noGrp="1"/>
          </p:cNvSpPr>
          <p:nvPr>
            <p:ph idx="1"/>
          </p:nvPr>
        </p:nvSpPr>
        <p:spPr/>
        <p:txBody>
          <a:bodyPr/>
          <a:lstStyle/>
          <a:p>
            <a:r>
              <a:rPr lang="en-US" sz="2000" dirty="0"/>
              <a:t>Fully associative</a:t>
            </a:r>
          </a:p>
          <a:p>
            <a:pPr lvl="1"/>
            <a:r>
              <a:rPr lang="en-US" sz="1800" dirty="0"/>
              <a:t>Pros: you have full control which old cache line you want to kick </a:t>
            </a:r>
            <a:r>
              <a:rPr lang="en-US" sz="1800" dirty="0" smtClean="0"/>
              <a:t>out (you have a very </a:t>
            </a:r>
            <a:r>
              <a:rPr lang="en-US" sz="1800" dirty="0" smtClean="0">
                <a:solidFill>
                  <a:srgbClr val="0070C0"/>
                </a:solidFill>
              </a:rPr>
              <a:t>flexible replacement policy</a:t>
            </a:r>
            <a:r>
              <a:rPr lang="en-US" sz="1800" dirty="0" smtClean="0"/>
              <a:t>)</a:t>
            </a:r>
            <a:endParaRPr lang="en-US" sz="1800" dirty="0"/>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a:t>
            </a:r>
          </a:p>
          <a:p>
            <a:endParaRPr lang="en-US" sz="2000" dirty="0"/>
          </a:p>
          <a:p>
            <a:r>
              <a:rPr lang="en-US" sz="2000" dirty="0"/>
              <a:t>Direct mapped</a:t>
            </a:r>
          </a:p>
          <a:p>
            <a:pPr lvl="1"/>
            <a:r>
              <a:rPr lang="en-US" sz="1800" dirty="0"/>
              <a:t>Pros: very fast to find if in cache or not</a:t>
            </a:r>
          </a:p>
          <a:p>
            <a:pPr lvl="1"/>
            <a:r>
              <a:rPr lang="en-US" sz="1800" dirty="0"/>
              <a:t>Cons: might have to evict a line cache that actually sees a lot of </a:t>
            </a:r>
            <a:r>
              <a:rPr lang="en-US" sz="1800" dirty="0" smtClean="0"/>
              <a:t>use (no freedom at all in replacement policy)</a:t>
            </a:r>
            <a:endParaRPr lang="en-US" sz="1800" dirty="0"/>
          </a:p>
          <a:p>
            <a:endParaRPr lang="en-US" sz="2000" dirty="0"/>
          </a:p>
          <a:p>
            <a:r>
              <a:rPr lang="en-US" sz="2000" dirty="0"/>
              <a:t>K-way associative</a:t>
            </a:r>
          </a:p>
          <a:p>
            <a:pPr lvl="1"/>
            <a:r>
              <a:rPr lang="en-US" sz="1800" dirty="0"/>
              <a:t>Decent </a:t>
            </a:r>
            <a:r>
              <a:rPr lang="en-US" sz="1800" dirty="0" smtClean="0"/>
              <a:t>compromise; i.e., it yields a reasonably decent replacement policy – you have K options to choose from</a:t>
            </a:r>
            <a:endParaRPr lang="en-US" sz="1800" dirty="0"/>
          </a:p>
          <a:p>
            <a:pPr lvl="1"/>
            <a:r>
              <a:rPr lang="en-US" sz="1800" dirty="0"/>
              <a:t>Intel and AMD chips: 2, 4, 8</a:t>
            </a:r>
            <a:r>
              <a:rPr lang="en-US" sz="1800" dirty="0" smtClean="0"/>
              <a:t>, 16-way </a:t>
            </a:r>
            <a:r>
              <a:rPr lang="en-US" sz="1800" dirty="0"/>
              <a:t>associative</a:t>
            </a:r>
          </a:p>
          <a:p>
            <a:pPr lvl="2"/>
            <a:r>
              <a:rPr lang="en-US" sz="1600" dirty="0"/>
              <a:t>Depends on cache level and which chip model</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47</a:t>
            </a:fld>
            <a:endParaRPr lang="en-US" altLang="en-US"/>
          </a:p>
        </p:txBody>
      </p:sp>
    </p:spTree>
    <p:extLst>
      <p:ext uri="{BB962C8B-B14F-4D97-AF65-F5344CB8AC3E}">
        <p14:creationId xmlns:p14="http://schemas.microsoft.com/office/powerpoint/2010/main" val="76728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[New Topic:] General </a:t>
            </a:r>
            <a:r>
              <a:rPr lang="en-US" dirty="0"/>
              <a:t>Cache Organization</a:t>
            </a:r>
            <a:br>
              <a:rPr lang="en-US" dirty="0"/>
            </a:br>
            <a:r>
              <a:rPr lang="en-US" sz="1600" dirty="0"/>
              <a:t>[Symbols Used and Their Meaning]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endParaRPr lang="en-US" dirty="0"/>
              </a:p>
              <a:p>
                <a:r>
                  <a:rPr lang="en-US" dirty="0">
                    <a:solidFill>
                      <a:srgbClr val="C00000"/>
                    </a:solidFill>
                  </a:rPr>
                  <a:t>B</a:t>
                </a:r>
                <a:r>
                  <a:rPr lang="en-US" dirty="0"/>
                  <a:t>: Number of bytes in a cache line</a:t>
                </a:r>
              </a:p>
              <a:p>
                <a:pPr lvl="1"/>
                <a:r>
                  <a:rPr lang="en-US" dirty="0"/>
                  <a:t>Typically, B is 64</a:t>
                </a:r>
              </a:p>
              <a:p>
                <a:pPr lvl="1"/>
                <a:endParaRPr lang="en-US" dirty="0"/>
              </a:p>
              <a:p>
                <a:r>
                  <a:rPr lang="en-US" dirty="0">
                    <a:solidFill>
                      <a:srgbClr val="C00000"/>
                    </a:solidFill>
                  </a:rPr>
                  <a:t>E</a:t>
                </a:r>
                <a:r>
                  <a:rPr lang="en-US" dirty="0"/>
                  <a:t>: The number of cache lines </a:t>
                </a:r>
                <a:r>
                  <a:rPr lang="en-US" dirty="0" smtClean="0"/>
                  <a:t>(“</a:t>
                </a:r>
                <a:r>
                  <a:rPr lang="en-US" u="sng" dirty="0" smtClean="0"/>
                  <a:t>E</a:t>
                </a:r>
                <a:r>
                  <a:rPr lang="en-US" dirty="0" smtClean="0"/>
                  <a:t>lements”) that </a:t>
                </a:r>
                <a:r>
                  <a:rPr lang="en-US" dirty="0"/>
                  <a:t>huddle </a:t>
                </a:r>
                <a:r>
                  <a:rPr lang="en-US" dirty="0" smtClean="0"/>
                  <a:t>together</a:t>
                </a:r>
                <a:endParaRPr lang="en-US" dirty="0"/>
              </a:p>
              <a:p>
                <a:pPr lvl="1"/>
                <a:r>
                  <a:rPr lang="en-US" dirty="0"/>
                  <a:t>Such a huddle is called “a </a:t>
                </a:r>
                <a:r>
                  <a:rPr lang="en-US" dirty="0">
                    <a:solidFill>
                      <a:srgbClr val="0070C0"/>
                    </a:solidFill>
                  </a:rPr>
                  <a:t>set</a:t>
                </a:r>
                <a:r>
                  <a:rPr lang="en-US" dirty="0"/>
                  <a:t> of cache lines”</a:t>
                </a:r>
              </a:p>
              <a:p>
                <a:pPr lvl="1"/>
                <a:r>
                  <a:rPr lang="en-US" dirty="0"/>
                  <a:t>Typically, E is 1, 2, 4, 8, or 16 (other values possible)</a:t>
                </a:r>
              </a:p>
              <a:p>
                <a:pPr lvl="1"/>
                <a:endParaRPr lang="en-US" dirty="0"/>
              </a:p>
              <a:p>
                <a:r>
                  <a:rPr lang="en-US" dirty="0">
                    <a:solidFill>
                      <a:srgbClr val="C00000"/>
                    </a:solidFill>
                  </a:rPr>
                  <a:t>S</a:t>
                </a:r>
                <a:r>
                  <a:rPr lang="en-US" dirty="0"/>
                  <a:t>: the number of </a:t>
                </a:r>
                <a:r>
                  <a:rPr lang="en-US" dirty="0" smtClean="0"/>
                  <a:t>“</a:t>
                </a:r>
                <a:r>
                  <a:rPr lang="en-US" u="sng" dirty="0" smtClean="0"/>
                  <a:t>S</a:t>
                </a:r>
                <a:r>
                  <a:rPr lang="en-US" dirty="0" smtClean="0"/>
                  <a:t>ets” </a:t>
                </a:r>
                <a:r>
                  <a:rPr lang="en-US" dirty="0"/>
                  <a:t>that make up the cache</a:t>
                </a:r>
              </a:p>
              <a:p>
                <a:endParaRPr lang="en-US" dirty="0"/>
              </a:p>
              <a:p>
                <a14:m>
                  <m:oMath xmlns:m="http://schemas.openxmlformats.org/officeDocument/2006/math">
                    <m:r>
                      <m:rPr>
                        <m:sty m:val="p"/>
                      </m:rPr>
                      <a:rPr lang="en-US" i="0" dirty="0" smtClean="0">
                        <a:solidFill>
                          <a:srgbClr val="C00000"/>
                        </a:solidFill>
                        <a:latin typeface="Cambria Math" panose="02040503050406030204" pitchFamily="18" charset="0"/>
                      </a:rPr>
                      <m:t>T</m:t>
                    </m:r>
                  </m:oMath>
                </a14:m>
                <a:r>
                  <a:rPr lang="en-US" dirty="0"/>
                  <a:t>: total cache size		</a:t>
                </a:r>
                <a:r>
                  <a:rPr lang="en-US" dirty="0" smtClean="0"/>
                  <a:t>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b="0" i="0" smtClean="0">
                        <a:solidFill>
                          <a:schemeClr val="tx1"/>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T</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198C497F-F93A-415D-AE85-6EDF5BB63A7F}" type="slidenum">
              <a:rPr lang="en-US" altLang="en-US" smtClean="0"/>
              <a:pPr/>
              <a:t>48</a:t>
            </a:fld>
            <a:endParaRPr lang="en-US" altLang="en-US"/>
          </a:p>
        </p:txBody>
      </p:sp>
    </p:spTree>
    <p:extLst>
      <p:ext uri="{BB962C8B-B14F-4D97-AF65-F5344CB8AC3E}">
        <p14:creationId xmlns:p14="http://schemas.microsoft.com/office/powerpoint/2010/main" val="40623582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BEST rule: The “folks in an apartment building” metaphor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Folks from a big city driven to an apartment building to be in the proximity of big event</a:t>
                </a:r>
              </a:p>
              <a:p>
                <a:pPr lvl="1"/>
                <a:r>
                  <a:rPr lang="en-US" dirty="0" smtClean="0"/>
                  <a:t>How many folks will fit in this building?</a:t>
                </a:r>
              </a:p>
              <a:p>
                <a:endParaRPr lang="en-US" dirty="0" smtClean="0"/>
              </a:p>
              <a:p>
                <a:r>
                  <a:rPr lang="en-US" dirty="0" smtClean="0"/>
                  <a:t>The total number </a:t>
                </a:r>
                <a:r>
                  <a:rPr lang="en-US" dirty="0">
                    <a:solidFill>
                      <a:srgbClr val="C00000"/>
                    </a:solidFill>
                    <a:latin typeface="Cambria Math" panose="02040503050406030204" pitchFamily="18" charset="0"/>
                  </a:rPr>
                  <a:t>T</a:t>
                </a:r>
                <a:r>
                  <a:rPr lang="en-US" dirty="0" smtClean="0"/>
                  <a:t> of folks in the building depends on</a:t>
                </a:r>
              </a:p>
              <a:p>
                <a:pPr lvl="1"/>
                <a:r>
                  <a:rPr lang="en-US" dirty="0" smtClean="0"/>
                  <a:t>How many apartments in the building (S)</a:t>
                </a:r>
              </a:p>
              <a:p>
                <a:pPr lvl="1"/>
                <a:endParaRPr lang="en-US" dirty="0"/>
              </a:p>
              <a:p>
                <a:pPr lvl="1"/>
                <a:r>
                  <a:rPr lang="en-US" dirty="0" smtClean="0"/>
                  <a:t>How many rooms in an apartment (E)</a:t>
                </a:r>
              </a:p>
              <a:p>
                <a:pPr lvl="1"/>
                <a:endParaRPr lang="en-US" dirty="0"/>
              </a:p>
              <a:p>
                <a:pPr lvl="1"/>
                <a:r>
                  <a:rPr lang="en-US" dirty="0" smtClean="0"/>
                  <a:t>How many folks in a room (B)</a:t>
                </a:r>
              </a:p>
              <a:p>
                <a:endParaRPr lang="en-US" dirty="0"/>
              </a:p>
              <a:p>
                <a:endParaRPr lang="en-US" dirty="0" smtClean="0"/>
              </a:p>
              <a:p>
                <a:r>
                  <a:rPr lang="en-US" dirty="0" smtClean="0"/>
                  <a:t>Total number of folks in the building: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a:latin typeface="Cambria Math" panose="02040503050406030204" pitchFamily="18" charset="0"/>
                      </a:rPr>
                      <m:t>=</m:t>
                    </m:r>
                    <m:r>
                      <m:rPr>
                        <m:sty m:val="p"/>
                      </m:rPr>
                      <a:rPr lang="en-US">
                        <a:solidFill>
                          <a:srgbClr val="C00000"/>
                        </a:solidFill>
                        <a:latin typeface="Cambria Math" panose="02040503050406030204" pitchFamily="18" charset="0"/>
                      </a:rPr>
                      <m:t>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t="-17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51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a:t>
            </a:r>
            <a:r>
              <a:rPr lang="en-US" dirty="0" smtClean="0"/>
              <a:t>fast, on-chip SRAM-based memories</a:t>
            </a:r>
            <a:endParaRPr lang="en-US" dirty="0"/>
          </a:p>
          <a:p>
            <a:pPr lvl="1"/>
            <a:r>
              <a:rPr lang="en-US" dirty="0"/>
              <a:t>Purpose: </a:t>
            </a:r>
            <a:r>
              <a:rPr lang="en-US" dirty="0" smtClean="0"/>
              <a:t>to store </a:t>
            </a:r>
            <a:r>
              <a:rPr lang="en-US" dirty="0"/>
              <a:t>close to the CU/ALU frequently accessed blocks of main, or system, memory</a:t>
            </a:r>
          </a:p>
          <a:p>
            <a:endParaRPr lang="en-US" dirty="0"/>
          </a:p>
          <a:p>
            <a:r>
              <a:rPr lang="en-US" dirty="0"/>
              <a:t>Typical system structure: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a:t>
            </a:fld>
            <a:endParaRPr lang="en-US" altLang="en-US"/>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Main</a:t>
            </a:r>
          </a:p>
          <a:p>
            <a:pPr algn="ctr"/>
            <a:r>
              <a:rPr lang="en-US" sz="1600">
                <a:latin typeface="Calibri" panose="020F0502020204030204" pitchFamily="34" charset="0"/>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I/O</a:t>
            </a:r>
          </a:p>
          <a:p>
            <a:pPr algn="ctr"/>
            <a:r>
              <a:rPr lang="en-US" sz="1600">
                <a:latin typeface="Calibri" panose="020F0502020204030204" pitchFamily="34" charset="0"/>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9" name="Text Box 225"/>
          <p:cNvSpPr txBox="1">
            <a:spLocks noChangeAspect="1" noChangeArrowheads="1"/>
          </p:cNvSpPr>
          <p:nvPr/>
        </p:nvSpPr>
        <p:spPr bwMode="auto">
          <a:xfrm>
            <a:off x="2761013" y="3454726"/>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Rectangle 27"/>
          <p:cNvSpPr/>
          <p:nvPr/>
        </p:nvSpPr>
        <p:spPr>
          <a:xfrm>
            <a:off x="74596"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258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Cache Organization (B, E, S)</a:t>
            </a:r>
          </a:p>
        </p:txBody>
      </p:sp>
      <p:sp>
        <p:nvSpPr>
          <p:cNvPr id="8" name="AutoShape 16"/>
          <p:cNvSpPr>
            <a:spLocks/>
          </p:cNvSpPr>
          <p:nvPr/>
        </p:nvSpPr>
        <p:spPr bwMode="auto">
          <a:xfrm rot="5400000">
            <a:off x="5213385" y="-717926"/>
            <a:ext cx="228600" cy="4648201"/>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dirty="0">
              <a:latin typeface="Calibri" pitchFamily="34" charset="0"/>
            </a:endParaRPr>
          </a:p>
        </p:txBody>
      </p:sp>
      <p:grpSp>
        <p:nvGrpSpPr>
          <p:cNvPr id="3" name="Group 79"/>
          <p:cNvGrpSpPr/>
          <p:nvPr/>
        </p:nvGrpSpPr>
        <p:grpSpPr>
          <a:xfrm>
            <a:off x="3003584" y="1856908"/>
            <a:ext cx="4648200"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grpSp>
      <p:cxnSp>
        <p:nvCxnSpPr>
          <p:cNvPr id="45" name="Straight Connector 44"/>
          <p:cNvCxnSpPr/>
          <p:nvPr/>
        </p:nvCxnSpPr>
        <p:spPr bwMode="auto">
          <a:xfrm>
            <a:off x="3232184" y="3797192"/>
            <a:ext cx="4267200" cy="1111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2622584" y="1845645"/>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dirty="0">
              <a:latin typeface="Calibri" pitchFamily="34" charset="0"/>
            </a:endParaRPr>
          </a:p>
        </p:txBody>
      </p:sp>
      <p:sp>
        <p:nvSpPr>
          <p:cNvPr id="56" name="TextBox 55"/>
          <p:cNvSpPr txBox="1"/>
          <p:nvPr/>
        </p:nvSpPr>
        <p:spPr>
          <a:xfrm>
            <a:off x="4984785" y="1122543"/>
            <a:ext cx="1972399" cy="369332"/>
          </a:xfrm>
          <a:prstGeom prst="rect">
            <a:avLst/>
          </a:prstGeom>
          <a:noFill/>
        </p:spPr>
        <p:txBody>
          <a:bodyPr wrap="none" rtlCol="0">
            <a:spAutoFit/>
          </a:bodyPr>
          <a:lstStyle/>
          <a:p>
            <a:r>
              <a:rPr lang="en-US" dirty="0">
                <a:latin typeface="Calibri" pitchFamily="34" charset="0"/>
              </a:rPr>
              <a:t>E = 2</a:t>
            </a:r>
            <a:r>
              <a:rPr lang="en-US" baseline="30000" dirty="0">
                <a:latin typeface="Calibri" pitchFamily="34" charset="0"/>
              </a:rPr>
              <a:t>e</a:t>
            </a:r>
            <a:r>
              <a:rPr lang="en-US" dirty="0">
                <a:latin typeface="Calibri" pitchFamily="34" charset="0"/>
              </a:rPr>
              <a:t> lines per set</a:t>
            </a:r>
          </a:p>
        </p:txBody>
      </p:sp>
      <p:sp>
        <p:nvSpPr>
          <p:cNvPr id="57" name="TextBox 56"/>
          <p:cNvSpPr txBox="1"/>
          <p:nvPr/>
        </p:nvSpPr>
        <p:spPr>
          <a:xfrm>
            <a:off x="1339057" y="3022314"/>
            <a:ext cx="1113190" cy="369332"/>
          </a:xfrm>
          <a:prstGeom prst="rect">
            <a:avLst/>
          </a:prstGeom>
          <a:noFill/>
        </p:spPr>
        <p:txBody>
          <a:bodyPr wrap="none" rtlCol="0">
            <a:spAutoFit/>
          </a:bodyPr>
          <a:lstStyle/>
          <a:p>
            <a:r>
              <a:rPr lang="en-US" dirty="0">
                <a:latin typeface="Calibri" pitchFamily="34" charset="0"/>
              </a:rPr>
              <a:t>S = 2</a:t>
            </a:r>
            <a:r>
              <a:rPr lang="en-US" baseline="30000" dirty="0">
                <a:latin typeface="Calibri" pitchFamily="34" charset="0"/>
              </a:rPr>
              <a:t>s</a:t>
            </a:r>
            <a:r>
              <a:rPr lang="en-US" dirty="0">
                <a:latin typeface="Calibri" pitchFamily="34" charset="0"/>
              </a:rPr>
              <a:t> sets</a:t>
            </a:r>
          </a:p>
        </p:txBody>
      </p:sp>
      <p:cxnSp>
        <p:nvCxnSpPr>
          <p:cNvPr id="59" name="Straight Connector 58"/>
          <p:cNvCxnSpPr>
            <a:endCxn id="61" idx="1"/>
          </p:cNvCxnSpPr>
          <p:nvPr/>
        </p:nvCxnSpPr>
        <p:spPr bwMode="auto">
          <a:xfrm flipV="1">
            <a:off x="7651786" y="1848258"/>
            <a:ext cx="596798" cy="104168"/>
          </a:xfrm>
          <a:prstGeom prst="line">
            <a:avLst/>
          </a:prstGeom>
          <a:noFill/>
          <a:ln w="9525" cap="flat" cmpd="sng" algn="ctr">
            <a:solidFill>
              <a:schemeClr val="tx1"/>
            </a:solidFill>
            <a:prstDash val="solid"/>
            <a:round/>
            <a:headEnd type="triangle" w="med" len="med"/>
            <a:tailEnd type="none" w="med" len="med"/>
          </a:ln>
          <a:effectLst/>
        </p:spPr>
      </p:cxnSp>
      <p:sp>
        <p:nvSpPr>
          <p:cNvPr id="61" name="TextBox 60"/>
          <p:cNvSpPr txBox="1"/>
          <p:nvPr/>
        </p:nvSpPr>
        <p:spPr>
          <a:xfrm>
            <a:off x="8248584" y="1663592"/>
            <a:ext cx="1429174" cy="369332"/>
          </a:xfrm>
          <a:prstGeom prst="rect">
            <a:avLst/>
          </a:prstGeom>
          <a:noFill/>
        </p:spPr>
        <p:txBody>
          <a:bodyPr wrap="none" rtlCol="0" anchor="ctr" anchorCtr="0">
            <a:spAutoFit/>
          </a:bodyPr>
          <a:lstStyle/>
          <a:p>
            <a:r>
              <a:rPr lang="en-US" dirty="0">
                <a:solidFill>
                  <a:schemeClr val="accent2">
                    <a:lumMod val="60000"/>
                    <a:lumOff val="40000"/>
                  </a:schemeClr>
                </a:solidFill>
                <a:latin typeface="Calibri" pitchFamily="34" charset="0"/>
              </a:rPr>
              <a:t>a </a:t>
            </a:r>
            <a:r>
              <a:rPr lang="en-US" dirty="0" smtClean="0">
                <a:solidFill>
                  <a:schemeClr val="accent2">
                    <a:lumMod val="60000"/>
                    <a:lumOff val="40000"/>
                  </a:schemeClr>
                </a:solidFill>
                <a:latin typeface="Calibri" pitchFamily="34" charset="0"/>
              </a:rPr>
              <a:t>“cache </a:t>
            </a:r>
            <a:r>
              <a:rPr lang="en-US" u="sng" dirty="0" smtClean="0">
                <a:solidFill>
                  <a:schemeClr val="accent2">
                    <a:lumMod val="60000"/>
                    <a:lumOff val="40000"/>
                  </a:schemeClr>
                </a:solidFill>
                <a:latin typeface="Calibri" pitchFamily="34" charset="0"/>
              </a:rPr>
              <a:t>S</a:t>
            </a:r>
            <a:r>
              <a:rPr lang="en-US" dirty="0" smtClean="0">
                <a:solidFill>
                  <a:schemeClr val="accent2">
                    <a:lumMod val="60000"/>
                    <a:lumOff val="40000"/>
                  </a:schemeClr>
                </a:solidFill>
                <a:latin typeface="Calibri" pitchFamily="34" charset="0"/>
              </a:rPr>
              <a:t>et”</a:t>
            </a:r>
            <a:endParaRPr lang="en-US" dirty="0">
              <a:solidFill>
                <a:schemeClr val="accent2">
                  <a:lumMod val="60000"/>
                  <a:lumOff val="40000"/>
                </a:schemeClr>
              </a:solidFill>
              <a:latin typeface="Calibri" pitchFamily="34" charset="0"/>
            </a:endParaRPr>
          </a:p>
        </p:txBody>
      </p:sp>
      <p:cxnSp>
        <p:nvCxnSpPr>
          <p:cNvPr id="62" name="Straight Connector 61"/>
          <p:cNvCxnSpPr/>
          <p:nvPr/>
        </p:nvCxnSpPr>
        <p:spPr bwMode="auto">
          <a:xfrm>
            <a:off x="7526956" y="2170497"/>
            <a:ext cx="582028" cy="84447"/>
          </a:xfrm>
          <a:prstGeom prst="line">
            <a:avLst/>
          </a:prstGeom>
          <a:noFill/>
          <a:ln w="9525" cap="flat" cmpd="sng" algn="ctr">
            <a:solidFill>
              <a:schemeClr val="tx1"/>
            </a:solidFill>
            <a:prstDash val="solid"/>
            <a:round/>
            <a:headEnd type="triangle" w="med" len="med"/>
            <a:tailEnd type="none" w="med" len="med"/>
          </a:ln>
          <a:effectLst/>
        </p:spPr>
      </p:cxnSp>
      <p:sp>
        <p:nvSpPr>
          <p:cNvPr id="63" name="TextBox 62"/>
          <p:cNvSpPr txBox="1"/>
          <p:nvPr/>
        </p:nvSpPr>
        <p:spPr>
          <a:xfrm>
            <a:off x="8070350" y="2056260"/>
            <a:ext cx="3941785" cy="92333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 “</a:t>
            </a:r>
            <a:r>
              <a:rPr lang="en-US" b="1" dirty="0">
                <a:solidFill>
                  <a:schemeClr val="accent2">
                    <a:lumMod val="60000"/>
                    <a:lumOff val="40000"/>
                  </a:schemeClr>
                </a:solidFill>
                <a:latin typeface="Calibri" pitchFamily="34" charset="0"/>
              </a:rPr>
              <a:t>cache </a:t>
            </a:r>
            <a:r>
              <a:rPr lang="en-US" b="1" u="sng" dirty="0">
                <a:solidFill>
                  <a:schemeClr val="accent2">
                    <a:lumMod val="60000"/>
                    <a:lumOff val="40000"/>
                  </a:schemeClr>
                </a:solidFill>
                <a:latin typeface="Calibri" pitchFamily="34" charset="0"/>
              </a:rPr>
              <a:t>E</a:t>
            </a:r>
            <a:r>
              <a:rPr lang="en-US" b="1" dirty="0">
                <a:solidFill>
                  <a:schemeClr val="accent2">
                    <a:lumMod val="60000"/>
                    <a:lumOff val="40000"/>
                  </a:schemeClr>
                </a:solidFill>
                <a:latin typeface="Calibri" pitchFamily="34" charset="0"/>
              </a:rPr>
              <a:t>lement</a:t>
            </a:r>
            <a:r>
              <a:rPr lang="en-US" dirty="0">
                <a:solidFill>
                  <a:schemeClr val="accent2">
                    <a:lumMod val="60000"/>
                    <a:lumOff val="40000"/>
                  </a:schemeClr>
                </a:solidFill>
                <a:latin typeface="Calibri" pitchFamily="34" charset="0"/>
              </a:rPr>
              <a:t>” </a:t>
            </a:r>
            <a:br>
              <a:rPr lang="en-US" dirty="0">
                <a:solidFill>
                  <a:schemeClr val="accent2">
                    <a:lumMod val="60000"/>
                    <a:lumOff val="40000"/>
                  </a:schemeClr>
                </a:solidFill>
                <a:latin typeface="Calibri" pitchFamily="34" charset="0"/>
              </a:rPr>
            </a:br>
            <a:r>
              <a:rPr lang="en-US" dirty="0">
                <a:solidFill>
                  <a:schemeClr val="accent2">
                    <a:lumMod val="60000"/>
                    <a:lumOff val="40000"/>
                  </a:schemeClr>
                </a:solidFill>
                <a:latin typeface="Calibri" pitchFamily="34" charset="0"/>
              </a:rPr>
              <a:t>(it wraps inside a cache line; an element</a:t>
            </a:r>
            <a:br>
              <a:rPr lang="en-US" dirty="0">
                <a:solidFill>
                  <a:schemeClr val="accent2">
                    <a:lumMod val="60000"/>
                    <a:lumOff val="40000"/>
                  </a:schemeClr>
                </a:solidFill>
                <a:latin typeface="Calibri" pitchFamily="34" charset="0"/>
              </a:rPr>
            </a:br>
            <a:r>
              <a:rPr lang="en-US" dirty="0">
                <a:solidFill>
                  <a:schemeClr val="accent2">
                    <a:lumMod val="60000"/>
                    <a:lumOff val="40000"/>
                  </a:schemeClr>
                </a:solidFill>
                <a:latin typeface="Calibri" pitchFamily="34" charset="0"/>
              </a:rPr>
              <a:t>belongs to a set)</a:t>
            </a:r>
          </a:p>
        </p:txBody>
      </p:sp>
      <p:grpSp>
        <p:nvGrpSpPr>
          <p:cNvPr id="4" name="Group 80"/>
          <p:cNvGrpSpPr/>
          <p:nvPr/>
        </p:nvGrpSpPr>
        <p:grpSpPr>
          <a:xfrm>
            <a:off x="3003584" y="2425592"/>
            <a:ext cx="4648200"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grpSp>
      <p:grpSp>
        <p:nvGrpSpPr>
          <p:cNvPr id="5" name="Group 86"/>
          <p:cNvGrpSpPr/>
          <p:nvPr/>
        </p:nvGrpSpPr>
        <p:grpSpPr>
          <a:xfrm>
            <a:off x="3003584" y="2999908"/>
            <a:ext cx="4648200"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grpSp>
      <p:grpSp>
        <p:nvGrpSpPr>
          <p:cNvPr id="6" name="Group 92"/>
          <p:cNvGrpSpPr/>
          <p:nvPr/>
        </p:nvGrpSpPr>
        <p:grpSpPr>
          <a:xfrm>
            <a:off x="3003584" y="4066708"/>
            <a:ext cx="4648200"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grpSp>
      <p:sp>
        <p:nvSpPr>
          <p:cNvPr id="99" name="Trapezoid 98"/>
          <p:cNvSpPr/>
          <p:nvPr/>
        </p:nvSpPr>
        <p:spPr bwMode="auto">
          <a:xfrm>
            <a:off x="3245409" y="4487473"/>
            <a:ext cx="3523449" cy="865914"/>
          </a:xfrm>
          <a:prstGeom prst="trapezoid">
            <a:avLst>
              <a:gd name="adj" fmla="val 135061"/>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64" name="Rectangle 63"/>
          <p:cNvSpPr/>
          <p:nvPr/>
        </p:nvSpPr>
        <p:spPr bwMode="auto">
          <a:xfrm>
            <a:off x="3245409" y="5353387"/>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65" name="Rectangle 64"/>
          <p:cNvSpPr/>
          <p:nvPr/>
        </p:nvSpPr>
        <p:spPr bwMode="auto">
          <a:xfrm>
            <a:off x="47436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66" name="Rectangle 65"/>
          <p:cNvSpPr/>
          <p:nvPr/>
        </p:nvSpPr>
        <p:spPr bwMode="auto">
          <a:xfrm>
            <a:off x="5016258"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67" name="Rectangle 66"/>
          <p:cNvSpPr/>
          <p:nvPr/>
        </p:nvSpPr>
        <p:spPr bwMode="auto">
          <a:xfrm>
            <a:off x="5277053" y="5467687"/>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68" name="Rectangle 67"/>
          <p:cNvSpPr/>
          <p:nvPr/>
        </p:nvSpPr>
        <p:spPr bwMode="auto">
          <a:xfrm>
            <a:off x="6191452" y="5467687"/>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algn="ctr" eaLnBrk="0" fontAlgn="base" hangingPunct="0">
              <a:spcBef>
                <a:spcPct val="0"/>
              </a:spcBef>
              <a:spcAft>
                <a:spcPct val="0"/>
              </a:spcAft>
            </a:pPr>
            <a:r>
              <a:rPr lang="en-US" sz="1600" dirty="0">
                <a:latin typeface="Calibri" pitchFamily="34" charset="0"/>
              </a:rPr>
              <a:t>B-1</a:t>
            </a:r>
          </a:p>
        </p:txBody>
      </p:sp>
      <p:sp>
        <p:nvSpPr>
          <p:cNvPr id="69" name="Rectangle 68"/>
          <p:cNvSpPr/>
          <p:nvPr/>
        </p:nvSpPr>
        <p:spPr bwMode="auto">
          <a:xfrm>
            <a:off x="5549658" y="5467687"/>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cxnSp>
        <p:nvCxnSpPr>
          <p:cNvPr id="70" name="Straight Connector 69"/>
          <p:cNvCxnSpPr/>
          <p:nvPr/>
        </p:nvCxnSpPr>
        <p:spPr bwMode="auto">
          <a:xfrm>
            <a:off x="5683808" y="5619293"/>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3841063" y="5467687"/>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73" name="Rectangle 72"/>
          <p:cNvSpPr/>
          <p:nvPr/>
        </p:nvSpPr>
        <p:spPr bwMode="auto">
          <a:xfrm>
            <a:off x="3372053" y="5480031"/>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77" name="AutoShape 16"/>
          <p:cNvSpPr>
            <a:spLocks/>
          </p:cNvSpPr>
          <p:nvPr/>
        </p:nvSpPr>
        <p:spPr bwMode="auto">
          <a:xfrm rot="16200000" flipV="1">
            <a:off x="5594729" y="5005490"/>
            <a:ext cx="228600" cy="1905000"/>
          </a:xfrm>
          <a:prstGeom prst="leftBrace">
            <a:avLst>
              <a:gd name="adj1" fmla="val 136972"/>
              <a:gd name="adj2" fmla="val 50000"/>
            </a:avLst>
          </a:prstGeom>
          <a:noFill/>
          <a:ln w="25400">
            <a:solidFill>
              <a:schemeClr val="accent4">
                <a:lumMod val="75000"/>
              </a:schemeClr>
            </a:solidFill>
            <a:round/>
            <a:headEnd/>
            <a:tailEnd/>
          </a:ln>
          <a:effectLst/>
        </p:spPr>
        <p:txBody>
          <a:bodyPr wrap="none" anchor="ctr"/>
          <a:lstStyle/>
          <a:p>
            <a:endParaRPr lang="en-US" dirty="0">
              <a:latin typeface="Calibri" pitchFamily="34" charset="0"/>
            </a:endParaRPr>
          </a:p>
        </p:txBody>
      </p:sp>
      <p:sp>
        <p:nvSpPr>
          <p:cNvPr id="78" name="TextBox 77"/>
          <p:cNvSpPr txBox="1"/>
          <p:nvPr/>
        </p:nvSpPr>
        <p:spPr>
          <a:xfrm>
            <a:off x="5110643" y="6152811"/>
            <a:ext cx="4647362" cy="369332"/>
          </a:xfrm>
          <a:prstGeom prst="rect">
            <a:avLst/>
          </a:prstGeom>
          <a:noFill/>
        </p:spPr>
        <p:txBody>
          <a:bodyPr wrap="none" rtlCol="0">
            <a:spAutoFit/>
          </a:bodyPr>
          <a:lstStyle/>
          <a:p>
            <a:r>
              <a:rPr lang="en-US" dirty="0">
                <a:latin typeface="Calibri" pitchFamily="34" charset="0"/>
              </a:rPr>
              <a:t>B = 2</a:t>
            </a:r>
            <a:r>
              <a:rPr lang="en-US" baseline="30000" dirty="0">
                <a:latin typeface="Calibri" pitchFamily="34" charset="0"/>
              </a:rPr>
              <a:t>b</a:t>
            </a:r>
            <a:r>
              <a:rPr lang="en-US" dirty="0">
                <a:latin typeface="Calibri" pitchFamily="34" charset="0"/>
              </a:rPr>
              <a:t> bytes of data per cache block </a:t>
            </a:r>
            <a:r>
              <a:rPr lang="en-US" dirty="0" smtClean="0">
                <a:latin typeface="Calibri" pitchFamily="34" charset="0"/>
              </a:rPr>
              <a:t>(cache </a:t>
            </a:r>
            <a:r>
              <a:rPr lang="en-US" b="1" dirty="0" smtClean="0">
                <a:latin typeface="Calibri" pitchFamily="34" charset="0"/>
              </a:rPr>
              <a:t>line</a:t>
            </a:r>
            <a:r>
              <a:rPr lang="en-US" dirty="0">
                <a:latin typeface="Calibri" pitchFamily="34" charset="0"/>
              </a:rPr>
              <a:t>)</a:t>
            </a:r>
          </a:p>
        </p:txBody>
      </p:sp>
      <p:sp>
        <p:nvSpPr>
          <p:cNvPr id="100" name="TextBox 99"/>
          <p:cNvSpPr txBox="1"/>
          <p:nvPr/>
        </p:nvSpPr>
        <p:spPr>
          <a:xfrm>
            <a:off x="7194585" y="4890513"/>
            <a:ext cx="2195601" cy="646331"/>
          </a:xfrm>
          <a:prstGeom prst="rect">
            <a:avLst/>
          </a:prstGeom>
          <a:noFill/>
        </p:spPr>
        <p:txBody>
          <a:bodyPr wrap="none" rtlCol="0">
            <a:spAutoFit/>
          </a:bodyPr>
          <a:lstStyle/>
          <a:p>
            <a:r>
              <a:rPr lang="en-US" i="1" dirty="0">
                <a:solidFill>
                  <a:srgbClr val="C00000"/>
                </a:solidFill>
                <a:latin typeface="Calibri" pitchFamily="34" charset="0"/>
              </a:rPr>
              <a:t>Cache size:</a:t>
            </a:r>
          </a:p>
          <a:p>
            <a:r>
              <a:rPr lang="en-US" i="1" dirty="0">
                <a:latin typeface="Calibri" pitchFamily="34" charset="0"/>
              </a:rPr>
              <a:t>B x E x S=T data bytes</a:t>
            </a:r>
          </a:p>
        </p:txBody>
      </p:sp>
      <p:sp>
        <p:nvSpPr>
          <p:cNvPr id="53" name="TextBox 52"/>
          <p:cNvSpPr txBox="1"/>
          <p:nvPr/>
        </p:nvSpPr>
        <p:spPr>
          <a:xfrm>
            <a:off x="3041872" y="6114177"/>
            <a:ext cx="952312" cy="369332"/>
          </a:xfrm>
          <a:prstGeom prst="rect">
            <a:avLst/>
          </a:prstGeom>
          <a:noFill/>
        </p:spPr>
        <p:txBody>
          <a:bodyPr wrap="none" rtlCol="0">
            <a:spAutoFit/>
          </a:bodyPr>
          <a:lstStyle/>
          <a:p>
            <a:r>
              <a:rPr lang="en-US" dirty="0">
                <a:latin typeface="Calibri" pitchFamily="34" charset="0"/>
              </a:rPr>
              <a:t>valid bit</a:t>
            </a:r>
          </a:p>
        </p:txBody>
      </p:sp>
      <p:cxnSp>
        <p:nvCxnSpPr>
          <p:cNvPr id="55" name="Straight Connector 54"/>
          <p:cNvCxnSpPr/>
          <p:nvPr/>
        </p:nvCxnSpPr>
        <p:spPr bwMode="auto">
          <a:xfrm rot="5400000" flipH="1" flipV="1">
            <a:off x="3383790" y="5936437"/>
            <a:ext cx="304800" cy="1588"/>
          </a:xfrm>
          <a:prstGeom prst="line">
            <a:avLst/>
          </a:prstGeom>
          <a:noFill/>
          <a:ln w="25400" cap="flat" cmpd="sng" algn="ctr">
            <a:solidFill>
              <a:schemeClr val="accent4">
                <a:lumMod val="75000"/>
              </a:schemeClr>
            </a:solidFill>
            <a:prstDash val="solid"/>
            <a:round/>
            <a:headEnd type="none" w="med" len="med"/>
            <a:tailEnd type="arrow" w="med" len="med"/>
          </a:ln>
          <a:effectLst/>
        </p:spPr>
      </p:cxnSp>
      <p:sp>
        <p:nvSpPr>
          <p:cNvPr id="51" name="Rectangle 50"/>
          <p:cNvSpPr/>
          <p:nvPr/>
        </p:nvSpPr>
        <p:spPr>
          <a:xfrm>
            <a:off x="0" y="6644206"/>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50</a:t>
            </a:fld>
            <a:endParaRPr lang="en-US" altLang="en-US" dirty="0"/>
          </a:p>
        </p:txBody>
      </p:sp>
      <p:sp>
        <p:nvSpPr>
          <p:cNvPr id="58" name="TextBox 57"/>
          <p:cNvSpPr txBox="1"/>
          <p:nvPr/>
        </p:nvSpPr>
        <p:spPr>
          <a:xfrm>
            <a:off x="60857" y="5563621"/>
            <a:ext cx="2455993" cy="646331"/>
          </a:xfrm>
          <a:prstGeom prst="rect">
            <a:avLst/>
          </a:prstGeom>
          <a:noFill/>
        </p:spPr>
        <p:txBody>
          <a:bodyPr wrap="none" rtlCol="0">
            <a:spAutoFit/>
          </a:bodyPr>
          <a:lstStyle/>
          <a:p>
            <a:pPr algn="r"/>
            <a:r>
              <a:rPr lang="en-US" dirty="0">
                <a:solidFill>
                  <a:schemeClr val="accent2">
                    <a:lumMod val="60000"/>
                    <a:lumOff val="40000"/>
                  </a:schemeClr>
                </a:solidFill>
                <a:latin typeface="Calibri" pitchFamily="34" charset="0"/>
              </a:rPr>
              <a:t>How a “cache </a:t>
            </a:r>
            <a:r>
              <a:rPr lang="en-US" u="sng" dirty="0" smtClean="0">
                <a:solidFill>
                  <a:schemeClr val="accent2">
                    <a:lumMod val="60000"/>
                    <a:lumOff val="40000"/>
                  </a:schemeClr>
                </a:solidFill>
                <a:latin typeface="Calibri" pitchFamily="34" charset="0"/>
              </a:rPr>
              <a:t>E</a:t>
            </a:r>
            <a:r>
              <a:rPr lang="en-US" dirty="0" smtClean="0">
                <a:solidFill>
                  <a:schemeClr val="accent2">
                    <a:lumMod val="60000"/>
                    <a:lumOff val="40000"/>
                  </a:schemeClr>
                </a:solidFill>
                <a:latin typeface="Calibri" pitchFamily="34" charset="0"/>
              </a:rPr>
              <a:t>lement</a:t>
            </a:r>
            <a:r>
              <a:rPr lang="en-US" dirty="0">
                <a:solidFill>
                  <a:schemeClr val="accent2">
                    <a:lumMod val="60000"/>
                    <a:lumOff val="40000"/>
                  </a:schemeClr>
                </a:solidFill>
                <a:latin typeface="Calibri" pitchFamily="34" charset="0"/>
              </a:rPr>
              <a:t>” </a:t>
            </a:r>
            <a:br>
              <a:rPr lang="en-US" dirty="0">
                <a:solidFill>
                  <a:schemeClr val="accent2">
                    <a:lumMod val="60000"/>
                    <a:lumOff val="40000"/>
                  </a:schemeClr>
                </a:solidFill>
                <a:latin typeface="Calibri" pitchFamily="34" charset="0"/>
              </a:rPr>
            </a:br>
            <a:r>
              <a:rPr lang="en-US" dirty="0">
                <a:solidFill>
                  <a:schemeClr val="accent2">
                    <a:lumMod val="60000"/>
                    <a:lumOff val="40000"/>
                  </a:schemeClr>
                </a:solidFill>
                <a:latin typeface="Calibri" pitchFamily="34" charset="0"/>
              </a:rPr>
              <a:t>is organized</a:t>
            </a:r>
          </a:p>
        </p:txBody>
      </p:sp>
      <p:cxnSp>
        <p:nvCxnSpPr>
          <p:cNvPr id="60" name="Straight Connector 59"/>
          <p:cNvCxnSpPr/>
          <p:nvPr/>
        </p:nvCxnSpPr>
        <p:spPr bwMode="auto">
          <a:xfrm flipV="1">
            <a:off x="2420051" y="5730893"/>
            <a:ext cx="767407" cy="41594"/>
          </a:xfrm>
          <a:prstGeom prst="line">
            <a:avLst/>
          </a:prstGeom>
          <a:noFill/>
          <a:ln w="25400" cap="flat" cmpd="sng" algn="ctr">
            <a:solidFill>
              <a:schemeClr val="accent4">
                <a:lumMod val="75000"/>
              </a:schemeClr>
            </a:solidFill>
            <a:prstDash val="solid"/>
            <a:round/>
            <a:headEnd type="none" w="med" len="med"/>
            <a:tailEnd type="arrow" w="med" len="med"/>
          </a:ln>
          <a:effectLst/>
        </p:spPr>
      </p:cxnSp>
    </p:spTree>
    <p:extLst>
      <p:ext uri="{BB962C8B-B14F-4D97-AF65-F5344CB8AC3E}">
        <p14:creationId xmlns:p14="http://schemas.microsoft.com/office/powerpoint/2010/main" val="42642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64" grpId="0" animBg="1"/>
      <p:bldP spid="65" grpId="0" animBg="1"/>
      <p:bldP spid="66" grpId="0" animBg="1"/>
      <p:bldP spid="67" grpId="0" animBg="1"/>
      <p:bldP spid="68" grpId="0" animBg="1"/>
      <p:bldP spid="69" grpId="0" animBg="1"/>
      <p:bldP spid="72" grpId="0" animBg="1"/>
      <p:bldP spid="73" grpId="0" animBg="1"/>
      <p:bldP spid="77" grpId="0" animBg="1"/>
      <p:bldP spid="78" grpId="0"/>
      <p:bldP spid="100" grpId="0"/>
      <p:bldP spid="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finding if data from a memory address is in cache or not</a:t>
            </a:r>
            <a:endParaRPr lang="en-US" dirty="0"/>
          </a:p>
        </p:txBody>
      </p:sp>
      <p:sp>
        <p:nvSpPr>
          <p:cNvPr id="3" name="Content Placeholder 2"/>
          <p:cNvSpPr>
            <a:spLocks noGrp="1"/>
          </p:cNvSpPr>
          <p:nvPr>
            <p:ph idx="1"/>
          </p:nvPr>
        </p:nvSpPr>
        <p:spPr/>
        <p:txBody>
          <a:bodyPr/>
          <a:lstStyle/>
          <a:p>
            <a:endParaRPr lang="en-US" dirty="0"/>
          </a:p>
          <a:p>
            <a:r>
              <a:rPr lang="en-US" dirty="0"/>
              <a:t>The mission: Read into register a variable at a given </a:t>
            </a:r>
            <a:r>
              <a:rPr lang="en-US" dirty="0" smtClean="0"/>
              <a:t>memory address</a:t>
            </a:r>
            <a:endParaRPr lang="en-US" dirty="0"/>
          </a:p>
          <a:p>
            <a:endParaRPr lang="en-US" dirty="0"/>
          </a:p>
          <a:p>
            <a:r>
              <a:rPr lang="en-US" dirty="0"/>
              <a:t>The important question: Is the value stored at this address by any chance in cache?</a:t>
            </a:r>
          </a:p>
          <a:p>
            <a:endParaRPr lang="en-US" dirty="0"/>
          </a:p>
          <a:p>
            <a:r>
              <a:rPr lang="en-US" dirty="0"/>
              <a:t>To answer this question, the </a:t>
            </a:r>
            <a:r>
              <a:rPr lang="en-US" dirty="0">
                <a:solidFill>
                  <a:srgbClr val="0070C0"/>
                </a:solidFill>
              </a:rPr>
              <a:t>addressed is partitioned</a:t>
            </a:r>
            <a:r>
              <a:rPr lang="en-US" dirty="0"/>
              <a:t> in three chunks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p:cNvGrpSpPr/>
          <p:nvPr/>
        </p:nvGrpSpPr>
        <p:grpSpPr>
          <a:xfrm>
            <a:off x="4449535" y="4626292"/>
            <a:ext cx="3004477" cy="1647250"/>
            <a:chOff x="4069337" y="4433787"/>
            <a:chExt cx="3004477" cy="1647250"/>
          </a:xfrm>
        </p:grpSpPr>
        <p:sp>
          <p:nvSpPr>
            <p:cNvPr id="10" name="Rectangle 9"/>
            <p:cNvSpPr/>
            <p:nvPr/>
          </p:nvSpPr>
          <p:spPr bwMode="auto">
            <a:xfrm>
              <a:off x="4199976" y="4923589"/>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1" name="Rectangle 10"/>
            <p:cNvSpPr/>
            <p:nvPr/>
          </p:nvSpPr>
          <p:spPr bwMode="auto">
            <a:xfrm>
              <a:off x="5190576" y="4923589"/>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s bits</a:t>
              </a:r>
            </a:p>
          </p:txBody>
        </p:sp>
        <p:sp>
          <p:nvSpPr>
            <p:cNvPr id="12" name="Rectangle 11"/>
            <p:cNvSpPr/>
            <p:nvPr/>
          </p:nvSpPr>
          <p:spPr bwMode="auto">
            <a:xfrm>
              <a:off x="5952576" y="4923589"/>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b bits</a:t>
              </a:r>
            </a:p>
          </p:txBody>
        </p:sp>
        <p:sp>
          <p:nvSpPr>
            <p:cNvPr id="13" name="TextBox 12"/>
            <p:cNvSpPr txBox="1"/>
            <p:nvPr/>
          </p:nvSpPr>
          <p:spPr>
            <a:xfrm>
              <a:off x="4069337" y="4433787"/>
              <a:ext cx="3004477" cy="307777"/>
            </a:xfrm>
            <a:prstGeom prst="rect">
              <a:avLst/>
            </a:prstGeom>
            <a:noFill/>
          </p:spPr>
          <p:txBody>
            <a:bodyPr wrap="none" rtlCol="0">
              <a:spAutoFit/>
            </a:bodyPr>
            <a:lstStyle/>
            <a:p>
              <a:r>
                <a:rPr lang="en-US" sz="1400" dirty="0">
                  <a:solidFill>
                    <a:schemeClr val="accent2">
                      <a:lumMod val="75000"/>
                    </a:schemeClr>
                  </a:solidFill>
                  <a:latin typeface="Calibri" pitchFamily="34" charset="0"/>
                </a:rPr>
                <a:t>Memory address (either 32 or 64 bits</a:t>
              </a:r>
              <a:r>
                <a:rPr lang="en-US" sz="1400" dirty="0" smtClean="0">
                  <a:solidFill>
                    <a:schemeClr val="accent2">
                      <a:lumMod val="75000"/>
                    </a:schemeClr>
                  </a:solidFill>
                  <a:latin typeface="Calibri" pitchFamily="34" charset="0"/>
                </a:rPr>
                <a:t>)</a:t>
              </a:r>
              <a:endParaRPr lang="en-US" sz="1400" dirty="0">
                <a:solidFill>
                  <a:schemeClr val="accent2">
                    <a:lumMod val="75000"/>
                  </a:schemeClr>
                </a:solidFill>
                <a:latin typeface="Calibri" pitchFamily="34" charset="0"/>
              </a:endParaRPr>
            </a:p>
          </p:txBody>
        </p:sp>
        <p:sp>
          <p:nvSpPr>
            <p:cNvPr id="14" name="AutoShape 16"/>
            <p:cNvSpPr>
              <a:spLocks/>
            </p:cNvSpPr>
            <p:nvPr/>
          </p:nvSpPr>
          <p:spPr bwMode="auto">
            <a:xfrm rot="16200000" flipV="1">
              <a:off x="4580976" y="4892455"/>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5" name="AutoShape 16"/>
            <p:cNvSpPr>
              <a:spLocks/>
            </p:cNvSpPr>
            <p:nvPr/>
          </p:nvSpPr>
          <p:spPr bwMode="auto">
            <a:xfrm rot="16200000" flipV="1">
              <a:off x="5457277" y="5003939"/>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6" name="AutoShape 16"/>
            <p:cNvSpPr>
              <a:spLocks/>
            </p:cNvSpPr>
            <p:nvPr/>
          </p:nvSpPr>
          <p:spPr bwMode="auto">
            <a:xfrm rot="16200000" flipV="1">
              <a:off x="6143076" y="5080138"/>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17" name="TextBox 16"/>
            <p:cNvSpPr txBox="1"/>
            <p:nvPr/>
          </p:nvSpPr>
          <p:spPr>
            <a:xfrm>
              <a:off x="4457271" y="5435915"/>
              <a:ext cx="485389" cy="369332"/>
            </a:xfrm>
            <a:prstGeom prst="rect">
              <a:avLst/>
            </a:prstGeom>
            <a:noFill/>
          </p:spPr>
          <p:txBody>
            <a:bodyPr wrap="none" rtlCol="0">
              <a:spAutoFit/>
            </a:bodyPr>
            <a:lstStyle/>
            <a:p>
              <a:r>
                <a:rPr lang="en-US" dirty="0">
                  <a:latin typeface="Calibri" pitchFamily="34" charset="0"/>
                </a:rPr>
                <a:t>tag</a:t>
              </a:r>
            </a:p>
          </p:txBody>
        </p:sp>
        <p:sp>
          <p:nvSpPr>
            <p:cNvPr id="18" name="TextBox 17"/>
            <p:cNvSpPr txBox="1"/>
            <p:nvPr/>
          </p:nvSpPr>
          <p:spPr>
            <a:xfrm>
              <a:off x="5222771" y="5434706"/>
              <a:ext cx="705258" cy="646331"/>
            </a:xfrm>
            <a:prstGeom prst="rect">
              <a:avLst/>
            </a:prstGeom>
            <a:noFill/>
          </p:spPr>
          <p:txBody>
            <a:bodyPr wrap="none" rtlCol="0">
              <a:spAutoFit/>
            </a:bodyPr>
            <a:lstStyle/>
            <a:p>
              <a:pPr algn="ctr"/>
              <a:r>
                <a:rPr lang="en-US" dirty="0">
                  <a:latin typeface="Calibri" pitchFamily="34" charset="0"/>
                </a:rPr>
                <a:t>set</a:t>
              </a:r>
            </a:p>
            <a:p>
              <a:pPr algn="ctr"/>
              <a:r>
                <a:rPr lang="en-US" dirty="0">
                  <a:latin typeface="Calibri" pitchFamily="34" charset="0"/>
                </a:rPr>
                <a:t>index</a:t>
              </a:r>
            </a:p>
          </p:txBody>
        </p:sp>
        <p:sp>
          <p:nvSpPr>
            <p:cNvPr id="19" name="TextBox 18"/>
            <p:cNvSpPr txBox="1"/>
            <p:nvPr/>
          </p:nvSpPr>
          <p:spPr>
            <a:xfrm>
              <a:off x="5895693" y="5434706"/>
              <a:ext cx="738664" cy="646331"/>
            </a:xfrm>
            <a:prstGeom prst="rect">
              <a:avLst/>
            </a:prstGeom>
            <a:noFill/>
          </p:spPr>
          <p:txBody>
            <a:bodyPr wrap="none" rtlCol="0">
              <a:spAutoFit/>
            </a:bodyPr>
            <a:lstStyle/>
            <a:p>
              <a:pPr algn="ctr"/>
              <a:r>
                <a:rPr lang="en-US" dirty="0">
                  <a:latin typeface="Calibri" pitchFamily="34" charset="0"/>
                </a:rPr>
                <a:t>block</a:t>
              </a:r>
            </a:p>
            <a:p>
              <a:pPr algn="ctr"/>
              <a:r>
                <a:rPr lang="en-US" dirty="0">
                  <a:latin typeface="Calibri" pitchFamily="34" charset="0"/>
                </a:rPr>
                <a:t>offset</a:t>
              </a:r>
            </a:p>
          </p:txBody>
        </p:sp>
        <p:sp>
          <p:nvSpPr>
            <p:cNvPr id="20" name="AutoShape 16"/>
            <p:cNvSpPr>
              <a:spLocks/>
            </p:cNvSpPr>
            <p:nvPr/>
          </p:nvSpPr>
          <p:spPr bwMode="auto">
            <a:xfrm rot="5400000">
              <a:off x="5355029" y="3586510"/>
              <a:ext cx="124274" cy="2434381"/>
            </a:xfrm>
            <a:prstGeom prst="leftBrace">
              <a:avLst>
                <a:gd name="adj1" fmla="val 75000"/>
                <a:gd name="adj2" fmla="val 82960"/>
              </a:avLst>
            </a:prstGeom>
            <a:noFill/>
            <a:ln w="19050">
              <a:solidFill>
                <a:srgbClr val="C55A11"/>
              </a:solidFill>
              <a:round/>
              <a:headEnd/>
              <a:tailEnd/>
            </a:ln>
            <a:effectLst/>
          </p:spPr>
          <p:txBody>
            <a:bodyPr wrap="none" anchor="ctr"/>
            <a:lstStyle/>
            <a:p>
              <a:endParaRPr lang="en-US" dirty="0">
                <a:latin typeface="Calibri" pitchFamily="34" charset="0"/>
              </a:endParaRPr>
            </a:p>
          </p:txBody>
        </p:sp>
      </p:grpSp>
    </p:spTree>
    <p:extLst>
      <p:ext uri="{BB962C8B-B14F-4D97-AF65-F5344CB8AC3E}">
        <p14:creationId xmlns:p14="http://schemas.microsoft.com/office/powerpoint/2010/main" val="817618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t>
            </a:r>
            <a:r>
              <a:rPr lang="en-US" dirty="0" smtClean="0"/>
              <a:t>a cache </a:t>
            </a:r>
            <a:r>
              <a:rPr lang="en-US" dirty="0"/>
              <a:t>r</a:t>
            </a:r>
            <a:r>
              <a:rPr lang="en-US" dirty="0" smtClean="0"/>
              <a:t>ead takes place</a:t>
            </a:r>
            <a:endParaRPr lang="en-US" dirty="0"/>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52</a:t>
            </a:fld>
            <a:endParaRPr lang="en-US" altLang="en-US"/>
          </a:p>
        </p:txBody>
      </p:sp>
      <p:sp>
        <p:nvSpPr>
          <p:cNvPr id="8" name="AutoShape 16"/>
          <p:cNvSpPr>
            <a:spLocks/>
          </p:cNvSpPr>
          <p:nvPr/>
        </p:nvSpPr>
        <p:spPr bwMode="auto">
          <a:xfrm rot="5400000">
            <a:off x="3536916" y="-745649"/>
            <a:ext cx="228600" cy="4237334"/>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dirty="0">
              <a:latin typeface="Calibri" pitchFamily="34" charset="0"/>
            </a:endParaRPr>
          </a:p>
        </p:txBody>
      </p:sp>
      <p:grpSp>
        <p:nvGrpSpPr>
          <p:cNvPr id="3" name="Group 79"/>
          <p:cNvGrpSpPr/>
          <p:nvPr/>
        </p:nvGrpSpPr>
        <p:grpSpPr>
          <a:xfrm>
            <a:off x="1532549" y="1623751"/>
            <a:ext cx="4237333" cy="492484"/>
            <a:chOff x="1637766" y="1995289"/>
            <a:chExt cx="4648200" cy="492484"/>
          </a:xfrm>
        </p:grpSpPr>
        <p:sp>
          <p:nvSpPr>
            <p:cNvPr id="34" name="Rectangle 3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35" name="Rectangle 3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36" name="Rectangle 3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37" name="Rectangle 3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38" name="Straight Connector 3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cxnSp>
        <p:nvCxnSpPr>
          <p:cNvPr id="45" name="Straight Connector 44"/>
          <p:cNvCxnSpPr/>
          <p:nvPr/>
        </p:nvCxnSpPr>
        <p:spPr bwMode="auto">
          <a:xfrm>
            <a:off x="1761149" y="3564035"/>
            <a:ext cx="3875673" cy="10096"/>
          </a:xfrm>
          <a:prstGeom prst="line">
            <a:avLst/>
          </a:prstGeom>
          <a:noFill/>
          <a:ln w="76200" cap="rnd" cmpd="sng" algn="ctr">
            <a:solidFill>
              <a:schemeClr val="tx1"/>
            </a:solidFill>
            <a:prstDash val="sysDot"/>
            <a:round/>
            <a:headEnd type="none" w="med" len="med"/>
            <a:tailEnd type="none" w="med" len="med"/>
          </a:ln>
          <a:effectLst/>
        </p:spPr>
      </p:cxnSp>
      <p:sp>
        <p:nvSpPr>
          <p:cNvPr id="54" name="AutoShape 16"/>
          <p:cNvSpPr>
            <a:spLocks/>
          </p:cNvSpPr>
          <p:nvPr/>
        </p:nvSpPr>
        <p:spPr bwMode="auto">
          <a:xfrm>
            <a:off x="1151548" y="1612488"/>
            <a:ext cx="228600" cy="27328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dirty="0">
              <a:latin typeface="Calibri" pitchFamily="34" charset="0"/>
            </a:endParaRPr>
          </a:p>
        </p:txBody>
      </p:sp>
      <p:sp>
        <p:nvSpPr>
          <p:cNvPr id="56" name="TextBox 55"/>
          <p:cNvSpPr txBox="1"/>
          <p:nvPr/>
        </p:nvSpPr>
        <p:spPr>
          <a:xfrm>
            <a:off x="3278895" y="889386"/>
            <a:ext cx="1957587" cy="369332"/>
          </a:xfrm>
          <a:prstGeom prst="rect">
            <a:avLst/>
          </a:prstGeom>
          <a:noFill/>
        </p:spPr>
        <p:txBody>
          <a:bodyPr wrap="none" rtlCol="0">
            <a:spAutoFit/>
          </a:bodyPr>
          <a:lstStyle/>
          <a:p>
            <a:r>
              <a:rPr lang="en-US" dirty="0">
                <a:latin typeface="Calibri" pitchFamily="34" charset="0"/>
              </a:rPr>
              <a:t>E = 2</a:t>
            </a:r>
            <a:r>
              <a:rPr lang="en-US" baseline="30000" dirty="0">
                <a:latin typeface="Calibri" pitchFamily="34" charset="0"/>
              </a:rPr>
              <a:t>e</a:t>
            </a:r>
            <a:r>
              <a:rPr lang="en-US" dirty="0">
                <a:latin typeface="Calibri" pitchFamily="34" charset="0"/>
              </a:rPr>
              <a:t> lines per set</a:t>
            </a:r>
          </a:p>
        </p:txBody>
      </p:sp>
      <p:sp>
        <p:nvSpPr>
          <p:cNvPr id="57" name="TextBox 56"/>
          <p:cNvSpPr txBox="1"/>
          <p:nvPr/>
        </p:nvSpPr>
        <p:spPr>
          <a:xfrm>
            <a:off x="54882" y="2789157"/>
            <a:ext cx="1122423" cy="369332"/>
          </a:xfrm>
          <a:prstGeom prst="rect">
            <a:avLst/>
          </a:prstGeom>
          <a:noFill/>
        </p:spPr>
        <p:txBody>
          <a:bodyPr wrap="none" rtlCol="0">
            <a:spAutoFit/>
          </a:bodyPr>
          <a:lstStyle/>
          <a:p>
            <a:r>
              <a:rPr lang="en-US" dirty="0">
                <a:latin typeface="Calibri" pitchFamily="34" charset="0"/>
              </a:rPr>
              <a:t>S = 2</a:t>
            </a:r>
            <a:r>
              <a:rPr lang="en-US" baseline="30000" dirty="0">
                <a:latin typeface="Calibri" pitchFamily="34" charset="0"/>
              </a:rPr>
              <a:t>s</a:t>
            </a:r>
            <a:r>
              <a:rPr lang="en-US" dirty="0">
                <a:latin typeface="Calibri" pitchFamily="34" charset="0"/>
              </a:rPr>
              <a:t> sets</a:t>
            </a:r>
          </a:p>
        </p:txBody>
      </p:sp>
      <p:grpSp>
        <p:nvGrpSpPr>
          <p:cNvPr id="4" name="Group 80"/>
          <p:cNvGrpSpPr/>
          <p:nvPr/>
        </p:nvGrpSpPr>
        <p:grpSpPr>
          <a:xfrm>
            <a:off x="1532549" y="2192435"/>
            <a:ext cx="4237333" cy="492484"/>
            <a:chOff x="1637766" y="1995289"/>
            <a:chExt cx="4648200" cy="492484"/>
          </a:xfrm>
        </p:grpSpPr>
        <p:sp>
          <p:nvSpPr>
            <p:cNvPr id="82" name="Rectangle 81"/>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3" name="Rectangle 82"/>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4" name="Rectangle 83"/>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5" name="Rectangle 84"/>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86" name="Straight Connector 85"/>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grpSp>
        <p:nvGrpSpPr>
          <p:cNvPr id="5" name="Group 86"/>
          <p:cNvGrpSpPr/>
          <p:nvPr/>
        </p:nvGrpSpPr>
        <p:grpSpPr>
          <a:xfrm>
            <a:off x="1532549" y="2766751"/>
            <a:ext cx="4237333" cy="492484"/>
            <a:chOff x="1637766" y="1995289"/>
            <a:chExt cx="4648200" cy="492484"/>
          </a:xfrm>
        </p:grpSpPr>
        <p:sp>
          <p:nvSpPr>
            <p:cNvPr id="88" name="Rectangle 87"/>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9" name="Rectangle 88"/>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0" name="Rectangle 89"/>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1" name="Rectangle 90"/>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92" name="Straight Connector 91"/>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grpSp>
        <p:nvGrpSpPr>
          <p:cNvPr id="6" name="Group 92"/>
          <p:cNvGrpSpPr/>
          <p:nvPr/>
        </p:nvGrpSpPr>
        <p:grpSpPr>
          <a:xfrm>
            <a:off x="1532549" y="3833551"/>
            <a:ext cx="4237333" cy="492484"/>
            <a:chOff x="1637766" y="1995289"/>
            <a:chExt cx="4648200" cy="492484"/>
          </a:xfrm>
        </p:grpSpPr>
        <p:sp>
          <p:nvSpPr>
            <p:cNvPr id="94" name="Rectangle 93"/>
            <p:cNvSpPr/>
            <p:nvPr/>
          </p:nvSpPr>
          <p:spPr bwMode="auto">
            <a:xfrm>
              <a:off x="1637766" y="1995289"/>
              <a:ext cx="4648200" cy="492484"/>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5" name="Rectangle 94"/>
            <p:cNvSpPr/>
            <p:nvPr/>
          </p:nvSpPr>
          <p:spPr bwMode="auto">
            <a:xfrm>
              <a:off x="1784795"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6" name="Rectangle 95"/>
            <p:cNvSpPr/>
            <p:nvPr/>
          </p:nvSpPr>
          <p:spPr bwMode="auto">
            <a:xfrm>
              <a:off x="3048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97" name="Rectangle 96"/>
            <p:cNvSpPr/>
            <p:nvPr/>
          </p:nvSpPr>
          <p:spPr bwMode="auto">
            <a:xfrm>
              <a:off x="4953000" y="2090806"/>
              <a:ext cx="1187005" cy="31237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cxnSp>
          <p:nvCxnSpPr>
            <p:cNvPr id="98" name="Straight Connector 97"/>
            <p:cNvCxnSpPr/>
            <p:nvPr/>
          </p:nvCxnSpPr>
          <p:spPr bwMode="auto">
            <a:xfrm>
              <a:off x="4349839" y="2254873"/>
              <a:ext cx="609600" cy="1588"/>
            </a:xfrm>
            <a:prstGeom prst="line">
              <a:avLst/>
            </a:prstGeom>
            <a:noFill/>
            <a:ln w="76200" cap="rnd" cmpd="sng" algn="ctr">
              <a:solidFill>
                <a:schemeClr val="tx1"/>
              </a:solidFill>
              <a:prstDash val="sysDot"/>
              <a:round/>
              <a:headEnd type="none" w="med" len="med"/>
              <a:tailEnd type="none" w="med" len="med"/>
            </a:ln>
            <a:effectLst/>
          </p:spPr>
        </p:cxnSp>
      </p:grpSp>
      <p:sp>
        <p:nvSpPr>
          <p:cNvPr id="99" name="Trapezoid 98"/>
          <p:cNvSpPr/>
          <p:nvPr/>
        </p:nvSpPr>
        <p:spPr bwMode="auto">
          <a:xfrm>
            <a:off x="1598545" y="4254316"/>
            <a:ext cx="3523449" cy="865914"/>
          </a:xfrm>
          <a:prstGeom prst="trapezoid">
            <a:avLst>
              <a:gd name="adj" fmla="val 141754"/>
            </a:avLst>
          </a:prstGeom>
          <a:solidFill>
            <a:schemeClr val="bg2">
              <a:lumMod val="20000"/>
              <a:lumOff val="80000"/>
            </a:scheme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64" name="Rectangle 63"/>
          <p:cNvSpPr/>
          <p:nvPr/>
        </p:nvSpPr>
        <p:spPr bwMode="auto">
          <a:xfrm>
            <a:off x="1598545" y="5120230"/>
            <a:ext cx="3523449"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65" name="Rectangle 64"/>
          <p:cNvSpPr/>
          <p:nvPr/>
        </p:nvSpPr>
        <p:spPr bwMode="auto">
          <a:xfrm>
            <a:off x="3096789" y="523453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66" name="Rectangle 65"/>
          <p:cNvSpPr/>
          <p:nvPr/>
        </p:nvSpPr>
        <p:spPr bwMode="auto">
          <a:xfrm>
            <a:off x="3369394" y="523453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67" name="Rectangle 66"/>
          <p:cNvSpPr/>
          <p:nvPr/>
        </p:nvSpPr>
        <p:spPr bwMode="auto">
          <a:xfrm>
            <a:off x="3630189" y="523453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68" name="Rectangle 67"/>
          <p:cNvSpPr/>
          <p:nvPr/>
        </p:nvSpPr>
        <p:spPr bwMode="auto">
          <a:xfrm>
            <a:off x="4544588" y="5234530"/>
            <a:ext cx="4572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algn="ctr" eaLnBrk="0" fontAlgn="base" hangingPunct="0">
              <a:spcBef>
                <a:spcPct val="0"/>
              </a:spcBef>
              <a:spcAft>
                <a:spcPct val="0"/>
              </a:spcAft>
            </a:pPr>
            <a:r>
              <a:rPr lang="en-US" sz="1600" dirty="0">
                <a:latin typeface="Calibri" pitchFamily="34" charset="0"/>
              </a:rPr>
              <a:t>B-1</a:t>
            </a:r>
          </a:p>
        </p:txBody>
      </p:sp>
      <p:sp>
        <p:nvSpPr>
          <p:cNvPr id="69" name="Rectangle 68"/>
          <p:cNvSpPr/>
          <p:nvPr/>
        </p:nvSpPr>
        <p:spPr bwMode="auto">
          <a:xfrm>
            <a:off x="3902794" y="5234530"/>
            <a:ext cx="6417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algn="ctr" eaLnBrk="0" fontAlgn="base" hangingPunct="0">
              <a:spcBef>
                <a:spcPct val="0"/>
              </a:spcBef>
              <a:spcAft>
                <a:spcPct val="0"/>
              </a:spcAft>
            </a:pPr>
            <a:endParaRPr lang="en-US" sz="1600" dirty="0">
              <a:latin typeface="Calibri" pitchFamily="34" charset="0"/>
            </a:endParaRPr>
          </a:p>
        </p:txBody>
      </p:sp>
      <p:cxnSp>
        <p:nvCxnSpPr>
          <p:cNvPr id="70" name="Straight Connector 69"/>
          <p:cNvCxnSpPr/>
          <p:nvPr/>
        </p:nvCxnSpPr>
        <p:spPr bwMode="auto">
          <a:xfrm>
            <a:off x="4036944" y="5386136"/>
            <a:ext cx="457200" cy="1588"/>
          </a:xfrm>
          <a:prstGeom prst="line">
            <a:avLst/>
          </a:prstGeom>
          <a:noFill/>
          <a:ln w="38100" cap="rnd" cmpd="sng" algn="ctr">
            <a:solidFill>
              <a:schemeClr val="tx1"/>
            </a:solidFill>
            <a:prstDash val="sysDot"/>
            <a:round/>
            <a:headEnd type="none" w="med" len="med"/>
            <a:tailEnd type="none" w="med" len="med"/>
          </a:ln>
          <a:effectLst/>
        </p:spPr>
      </p:cxnSp>
      <p:sp>
        <p:nvSpPr>
          <p:cNvPr id="72" name="Rectangle 71"/>
          <p:cNvSpPr/>
          <p:nvPr/>
        </p:nvSpPr>
        <p:spPr bwMode="auto">
          <a:xfrm>
            <a:off x="2194199" y="5234530"/>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algn="ctr" eaLnBrk="0" fontAlgn="base" hangingPunct="0">
              <a:spcBef>
                <a:spcPct val="0"/>
              </a:spcBef>
              <a:spcAft>
                <a:spcPct val="0"/>
              </a:spcAft>
            </a:pPr>
            <a:r>
              <a:rPr lang="en-US" sz="1600" dirty="0">
                <a:latin typeface="Calibri" pitchFamily="34" charset="0"/>
              </a:rPr>
              <a:t>tag</a:t>
            </a:r>
          </a:p>
        </p:txBody>
      </p:sp>
      <p:sp>
        <p:nvSpPr>
          <p:cNvPr id="73" name="Rectangle 72"/>
          <p:cNvSpPr/>
          <p:nvPr/>
        </p:nvSpPr>
        <p:spPr bwMode="auto">
          <a:xfrm>
            <a:off x="1725189" y="523453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74" name="TextBox 73"/>
          <p:cNvSpPr txBox="1"/>
          <p:nvPr/>
        </p:nvSpPr>
        <p:spPr>
          <a:xfrm>
            <a:off x="1241887" y="5877532"/>
            <a:ext cx="952312" cy="369332"/>
          </a:xfrm>
          <a:prstGeom prst="rect">
            <a:avLst/>
          </a:prstGeom>
          <a:noFill/>
        </p:spPr>
        <p:txBody>
          <a:bodyPr wrap="none" rtlCol="0">
            <a:spAutoFit/>
          </a:bodyPr>
          <a:lstStyle/>
          <a:p>
            <a:r>
              <a:rPr lang="en-US" dirty="0">
                <a:latin typeface="Calibri" pitchFamily="34" charset="0"/>
              </a:rPr>
              <a:t>valid bit</a:t>
            </a:r>
          </a:p>
        </p:txBody>
      </p:sp>
      <p:cxnSp>
        <p:nvCxnSpPr>
          <p:cNvPr id="76" name="Straight Connector 75"/>
          <p:cNvCxnSpPr/>
          <p:nvPr/>
        </p:nvCxnSpPr>
        <p:spPr bwMode="auto">
          <a:xfrm flipV="1">
            <a:off x="1856482" y="5553414"/>
            <a:ext cx="0" cy="361011"/>
          </a:xfrm>
          <a:prstGeom prst="line">
            <a:avLst/>
          </a:prstGeom>
          <a:noFill/>
          <a:ln w="25400" cap="flat" cmpd="sng" algn="ctr">
            <a:solidFill>
              <a:schemeClr val="accent2">
                <a:lumMod val="75000"/>
              </a:schemeClr>
            </a:solidFill>
            <a:prstDash val="solid"/>
            <a:round/>
            <a:headEnd type="none" w="med" len="med"/>
            <a:tailEnd type="arrow" w="med" len="med"/>
          </a:ln>
          <a:effectLst/>
        </p:spPr>
      </p:cxnSp>
      <p:sp>
        <p:nvSpPr>
          <p:cNvPr id="77" name="AutoShape 16"/>
          <p:cNvSpPr>
            <a:spLocks/>
          </p:cNvSpPr>
          <p:nvPr/>
        </p:nvSpPr>
        <p:spPr bwMode="auto">
          <a:xfrm rot="16200000" flipV="1">
            <a:off x="3947865" y="4878219"/>
            <a:ext cx="228600" cy="1905000"/>
          </a:xfrm>
          <a:prstGeom prst="leftBrace">
            <a:avLst>
              <a:gd name="adj1" fmla="val 136972"/>
              <a:gd name="adj2" fmla="val 50000"/>
            </a:avLst>
          </a:prstGeom>
          <a:noFill/>
          <a:ln w="25400">
            <a:solidFill>
              <a:schemeClr val="tx1"/>
            </a:solidFill>
            <a:round/>
            <a:headEnd/>
            <a:tailEnd/>
          </a:ln>
          <a:effectLst/>
        </p:spPr>
        <p:txBody>
          <a:bodyPr wrap="none" anchor="ctr"/>
          <a:lstStyle/>
          <a:p>
            <a:endParaRPr lang="en-US" dirty="0">
              <a:latin typeface="Calibri" pitchFamily="34" charset="0"/>
            </a:endParaRPr>
          </a:p>
        </p:txBody>
      </p:sp>
      <p:sp>
        <p:nvSpPr>
          <p:cNvPr id="78" name="TextBox 77"/>
          <p:cNvSpPr txBox="1"/>
          <p:nvPr/>
        </p:nvSpPr>
        <p:spPr>
          <a:xfrm>
            <a:off x="3463779" y="5919654"/>
            <a:ext cx="3996863" cy="369332"/>
          </a:xfrm>
          <a:prstGeom prst="rect">
            <a:avLst/>
          </a:prstGeom>
          <a:noFill/>
        </p:spPr>
        <p:txBody>
          <a:bodyPr wrap="none" rtlCol="0">
            <a:spAutoFit/>
          </a:bodyPr>
          <a:lstStyle/>
          <a:p>
            <a:r>
              <a:rPr lang="en-US" dirty="0">
                <a:latin typeface="Calibri" pitchFamily="34" charset="0"/>
              </a:rPr>
              <a:t>B = 2</a:t>
            </a:r>
            <a:r>
              <a:rPr lang="en-US" baseline="30000" dirty="0">
                <a:latin typeface="Calibri" pitchFamily="34" charset="0"/>
              </a:rPr>
              <a:t>b</a:t>
            </a:r>
            <a:r>
              <a:rPr lang="en-US" dirty="0">
                <a:latin typeface="Calibri" pitchFamily="34" charset="0"/>
              </a:rPr>
              <a:t> bytes – the cache block (the data)</a:t>
            </a:r>
          </a:p>
        </p:txBody>
      </p:sp>
      <p:sp>
        <p:nvSpPr>
          <p:cNvPr id="51" name="Rectangle 50"/>
          <p:cNvSpPr/>
          <p:nvPr/>
        </p:nvSpPr>
        <p:spPr bwMode="auto">
          <a:xfrm>
            <a:off x="6316159" y="2398104"/>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52" name="Rectangle 51"/>
          <p:cNvSpPr/>
          <p:nvPr/>
        </p:nvSpPr>
        <p:spPr bwMode="auto">
          <a:xfrm>
            <a:off x="7306759" y="2398104"/>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s bits</a:t>
            </a:r>
          </a:p>
        </p:txBody>
      </p:sp>
      <p:sp>
        <p:nvSpPr>
          <p:cNvPr id="53" name="Rectangle 52"/>
          <p:cNvSpPr/>
          <p:nvPr/>
        </p:nvSpPr>
        <p:spPr bwMode="auto">
          <a:xfrm>
            <a:off x="8068759" y="2398104"/>
            <a:ext cx="6858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b bits</a:t>
            </a:r>
          </a:p>
        </p:txBody>
      </p:sp>
      <p:sp>
        <p:nvSpPr>
          <p:cNvPr id="55" name="TextBox 54"/>
          <p:cNvSpPr txBox="1"/>
          <p:nvPr/>
        </p:nvSpPr>
        <p:spPr>
          <a:xfrm>
            <a:off x="6031484" y="2121712"/>
            <a:ext cx="3004477" cy="307777"/>
          </a:xfrm>
          <a:prstGeom prst="rect">
            <a:avLst/>
          </a:prstGeom>
          <a:noFill/>
        </p:spPr>
        <p:txBody>
          <a:bodyPr wrap="none" rtlCol="0">
            <a:spAutoFit/>
          </a:bodyPr>
          <a:lstStyle/>
          <a:p>
            <a:r>
              <a:rPr lang="en-US" sz="1400" dirty="0">
                <a:solidFill>
                  <a:schemeClr val="accent2">
                    <a:lumMod val="75000"/>
                  </a:schemeClr>
                </a:solidFill>
                <a:latin typeface="Calibri" pitchFamily="34" charset="0"/>
              </a:rPr>
              <a:t>Memory address (either 32 or 64 bits):</a:t>
            </a:r>
          </a:p>
        </p:txBody>
      </p:sp>
      <p:sp>
        <p:nvSpPr>
          <p:cNvPr id="58" name="AutoShape 16"/>
          <p:cNvSpPr>
            <a:spLocks/>
          </p:cNvSpPr>
          <p:nvPr/>
        </p:nvSpPr>
        <p:spPr bwMode="auto">
          <a:xfrm rot="16200000" flipV="1">
            <a:off x="6697159" y="2366970"/>
            <a:ext cx="228600" cy="9905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60" name="AutoShape 16"/>
          <p:cNvSpPr>
            <a:spLocks/>
          </p:cNvSpPr>
          <p:nvPr/>
        </p:nvSpPr>
        <p:spPr bwMode="auto">
          <a:xfrm rot="16200000" flipV="1">
            <a:off x="7573460" y="2478454"/>
            <a:ext cx="228600" cy="761998"/>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71" name="AutoShape 16"/>
          <p:cNvSpPr>
            <a:spLocks/>
          </p:cNvSpPr>
          <p:nvPr/>
        </p:nvSpPr>
        <p:spPr bwMode="auto">
          <a:xfrm rot="16200000" flipV="1">
            <a:off x="8259259" y="2554653"/>
            <a:ext cx="228600" cy="609600"/>
          </a:xfrm>
          <a:prstGeom prst="leftBrace">
            <a:avLst>
              <a:gd name="adj1" fmla="val 75000"/>
              <a:gd name="adj2" fmla="val 50000"/>
            </a:avLst>
          </a:prstGeom>
          <a:noFill/>
          <a:ln w="19050">
            <a:solidFill>
              <a:schemeClr val="tx1"/>
            </a:solidFill>
            <a:round/>
            <a:headEnd/>
            <a:tailEnd/>
          </a:ln>
          <a:effectLst/>
        </p:spPr>
        <p:txBody>
          <a:bodyPr wrap="none" anchor="ctr"/>
          <a:lstStyle/>
          <a:p>
            <a:endParaRPr lang="en-US" dirty="0">
              <a:latin typeface="Calibri" pitchFamily="34" charset="0"/>
            </a:endParaRPr>
          </a:p>
        </p:txBody>
      </p:sp>
      <p:sp>
        <p:nvSpPr>
          <p:cNvPr id="75" name="TextBox 74"/>
          <p:cNvSpPr txBox="1"/>
          <p:nvPr/>
        </p:nvSpPr>
        <p:spPr>
          <a:xfrm>
            <a:off x="6573454" y="2910430"/>
            <a:ext cx="485389" cy="369332"/>
          </a:xfrm>
          <a:prstGeom prst="rect">
            <a:avLst/>
          </a:prstGeom>
          <a:noFill/>
        </p:spPr>
        <p:txBody>
          <a:bodyPr wrap="none" rtlCol="0">
            <a:spAutoFit/>
          </a:bodyPr>
          <a:lstStyle/>
          <a:p>
            <a:r>
              <a:rPr lang="en-US" dirty="0">
                <a:latin typeface="Calibri" pitchFamily="34" charset="0"/>
              </a:rPr>
              <a:t>tag</a:t>
            </a:r>
          </a:p>
        </p:txBody>
      </p:sp>
      <p:sp>
        <p:nvSpPr>
          <p:cNvPr id="80" name="TextBox 79"/>
          <p:cNvSpPr txBox="1"/>
          <p:nvPr/>
        </p:nvSpPr>
        <p:spPr>
          <a:xfrm>
            <a:off x="7338954" y="2909221"/>
            <a:ext cx="705258" cy="646331"/>
          </a:xfrm>
          <a:prstGeom prst="rect">
            <a:avLst/>
          </a:prstGeom>
          <a:noFill/>
        </p:spPr>
        <p:txBody>
          <a:bodyPr wrap="none" rtlCol="0">
            <a:spAutoFit/>
          </a:bodyPr>
          <a:lstStyle/>
          <a:p>
            <a:pPr algn="ctr"/>
            <a:r>
              <a:rPr lang="en-US" dirty="0">
                <a:latin typeface="Calibri" pitchFamily="34" charset="0"/>
              </a:rPr>
              <a:t>set</a:t>
            </a:r>
          </a:p>
          <a:p>
            <a:pPr algn="ctr"/>
            <a:r>
              <a:rPr lang="en-US" dirty="0">
                <a:latin typeface="Calibri" pitchFamily="34" charset="0"/>
              </a:rPr>
              <a:t>index</a:t>
            </a:r>
          </a:p>
        </p:txBody>
      </p:sp>
      <p:sp>
        <p:nvSpPr>
          <p:cNvPr id="81" name="TextBox 80"/>
          <p:cNvSpPr txBox="1"/>
          <p:nvPr/>
        </p:nvSpPr>
        <p:spPr>
          <a:xfrm>
            <a:off x="8011876" y="2909221"/>
            <a:ext cx="738664" cy="646331"/>
          </a:xfrm>
          <a:prstGeom prst="rect">
            <a:avLst/>
          </a:prstGeom>
          <a:noFill/>
        </p:spPr>
        <p:txBody>
          <a:bodyPr wrap="none" rtlCol="0">
            <a:spAutoFit/>
          </a:bodyPr>
          <a:lstStyle/>
          <a:p>
            <a:pPr algn="ctr"/>
            <a:r>
              <a:rPr lang="en-US" dirty="0">
                <a:latin typeface="Calibri" pitchFamily="34" charset="0"/>
              </a:rPr>
              <a:t>block</a:t>
            </a:r>
          </a:p>
          <a:p>
            <a:pPr algn="ctr"/>
            <a:r>
              <a:rPr lang="en-US" dirty="0">
                <a:latin typeface="Calibri" pitchFamily="34" charset="0"/>
              </a:rPr>
              <a:t>offset</a:t>
            </a:r>
          </a:p>
        </p:txBody>
      </p:sp>
      <p:cxnSp>
        <p:nvCxnSpPr>
          <p:cNvPr id="93" name="Shape 92"/>
          <p:cNvCxnSpPr>
            <a:stCxn id="80" idx="2"/>
            <a:endCxn id="94" idx="3"/>
          </p:cNvCxnSpPr>
          <p:nvPr/>
        </p:nvCxnSpPr>
        <p:spPr bwMode="auto">
          <a:xfrm rot="5400000">
            <a:off x="6468611" y="2856821"/>
            <a:ext cx="524242" cy="1921702"/>
          </a:xfrm>
          <a:prstGeom prst="bentConnector2">
            <a:avLst/>
          </a:prstGeom>
          <a:noFill/>
          <a:ln w="25400" cap="flat" cmpd="sng" algn="ctr">
            <a:solidFill>
              <a:schemeClr val="accent2">
                <a:lumMod val="75000"/>
              </a:schemeClr>
            </a:solidFill>
            <a:prstDash val="solid"/>
            <a:round/>
            <a:headEnd type="none" w="med" len="med"/>
            <a:tailEnd type="none" w="med" len="med"/>
          </a:ln>
          <a:effectLst/>
        </p:spPr>
      </p:cxnSp>
      <p:cxnSp>
        <p:nvCxnSpPr>
          <p:cNvPr id="102" name="Elbow Connector 101"/>
          <p:cNvCxnSpPr/>
          <p:nvPr/>
        </p:nvCxnSpPr>
        <p:spPr bwMode="auto">
          <a:xfrm rot="5400000">
            <a:off x="5250685" y="2087682"/>
            <a:ext cx="1678979" cy="4614717"/>
          </a:xfrm>
          <a:prstGeom prst="bentConnector3">
            <a:avLst>
              <a:gd name="adj1" fmla="val 63807"/>
            </a:avLst>
          </a:prstGeom>
          <a:noFill/>
          <a:ln w="25400" cap="flat" cmpd="sng" algn="ctr">
            <a:solidFill>
              <a:schemeClr val="accent2">
                <a:lumMod val="75000"/>
              </a:schemeClr>
            </a:solidFill>
            <a:prstDash val="solid"/>
            <a:round/>
            <a:headEnd type="none" w="med" len="med"/>
            <a:tailEnd type="none" w="med" len="med"/>
          </a:ln>
          <a:effectLst/>
        </p:spPr>
      </p:cxnSp>
      <p:sp>
        <p:nvSpPr>
          <p:cNvPr id="104" name="TextBox 103"/>
          <p:cNvSpPr txBox="1"/>
          <p:nvPr/>
        </p:nvSpPr>
        <p:spPr>
          <a:xfrm>
            <a:off x="6449980" y="4599709"/>
            <a:ext cx="2015295" cy="307777"/>
          </a:xfrm>
          <a:prstGeom prst="rect">
            <a:avLst/>
          </a:prstGeom>
          <a:noFill/>
        </p:spPr>
        <p:txBody>
          <a:bodyPr wrap="none" rtlCol="0">
            <a:spAutoFit/>
          </a:bodyPr>
          <a:lstStyle/>
          <a:p>
            <a:r>
              <a:rPr lang="en-US" sz="1400" dirty="0">
                <a:solidFill>
                  <a:schemeClr val="accent2">
                    <a:lumMod val="75000"/>
                  </a:schemeClr>
                </a:solidFill>
                <a:latin typeface="Calibri" pitchFamily="34" charset="0"/>
              </a:rPr>
              <a:t>data begins at this offset</a:t>
            </a:r>
          </a:p>
        </p:txBody>
      </p:sp>
      <p:sp>
        <p:nvSpPr>
          <p:cNvPr id="105" name="TextBox 104"/>
          <p:cNvSpPr txBox="1"/>
          <p:nvPr/>
        </p:nvSpPr>
        <p:spPr>
          <a:xfrm>
            <a:off x="8170922" y="5283125"/>
            <a:ext cx="3531726" cy="1477328"/>
          </a:xfrm>
          <a:prstGeom prst="rect">
            <a:avLst/>
          </a:prstGeom>
          <a:solidFill>
            <a:schemeClr val="bg1"/>
          </a:solidFill>
          <a:ln>
            <a:solidFill>
              <a:schemeClr val="accent1"/>
            </a:solidFill>
          </a:ln>
        </p:spPr>
        <p:txBody>
          <a:bodyPr wrap="square" rtlCol="0">
            <a:spAutoFit/>
          </a:bodyPr>
          <a:lstStyle/>
          <a:p>
            <a:pPr marL="115888" indent="-115888">
              <a:buFont typeface="Arial" pitchFamily="34" charset="0"/>
              <a:buChar char="•"/>
            </a:pPr>
            <a:r>
              <a:rPr lang="en-US" i="1" dirty="0">
                <a:solidFill>
                  <a:srgbClr val="C00000"/>
                </a:solidFill>
                <a:latin typeface="Calibri" pitchFamily="34" charset="0"/>
              </a:rPr>
              <a:t>Locate set</a:t>
            </a:r>
          </a:p>
          <a:p>
            <a:pPr marL="115888" indent="-115888">
              <a:buFont typeface="Arial" pitchFamily="34" charset="0"/>
              <a:buChar char="•"/>
            </a:pPr>
            <a:r>
              <a:rPr lang="en-US" i="1" dirty="0">
                <a:solidFill>
                  <a:srgbClr val="C00000"/>
                </a:solidFill>
                <a:latin typeface="Calibri" pitchFamily="34" charset="0"/>
              </a:rPr>
              <a:t>Check if any element in set</a:t>
            </a:r>
            <a:br>
              <a:rPr lang="en-US" i="1" dirty="0">
                <a:solidFill>
                  <a:srgbClr val="C00000"/>
                </a:solidFill>
                <a:latin typeface="Calibri" pitchFamily="34" charset="0"/>
              </a:rPr>
            </a:br>
            <a:r>
              <a:rPr lang="en-US" i="1" dirty="0">
                <a:solidFill>
                  <a:srgbClr val="C00000"/>
                </a:solidFill>
                <a:latin typeface="Calibri" pitchFamily="34" charset="0"/>
              </a:rPr>
              <a:t>has matching tag</a:t>
            </a:r>
          </a:p>
          <a:p>
            <a:pPr marL="115888" indent="-115888">
              <a:buFont typeface="Arial" pitchFamily="34" charset="0"/>
              <a:buChar char="•"/>
            </a:pPr>
            <a:r>
              <a:rPr lang="en-US" i="1" dirty="0">
                <a:solidFill>
                  <a:srgbClr val="C00000"/>
                </a:solidFill>
                <a:latin typeface="Calibri" pitchFamily="34" charset="0"/>
              </a:rPr>
              <a:t>Yes + line valid = hit</a:t>
            </a:r>
          </a:p>
          <a:p>
            <a:pPr marL="573088" lvl="1" indent="-115888">
              <a:buFont typeface="Arial" pitchFamily="34" charset="0"/>
              <a:buChar char="•"/>
            </a:pPr>
            <a:r>
              <a:rPr lang="en-US" i="1" dirty="0">
                <a:solidFill>
                  <a:srgbClr val="C00000"/>
                </a:solidFill>
                <a:latin typeface="Calibri" pitchFamily="34" charset="0"/>
              </a:rPr>
              <a:t>Locate data starting at offset</a:t>
            </a:r>
          </a:p>
        </p:txBody>
      </p:sp>
      <p:sp>
        <p:nvSpPr>
          <p:cNvPr id="79" name="Rectangle 78"/>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12" name="Rectangle 11"/>
          <p:cNvSpPr/>
          <p:nvPr/>
        </p:nvSpPr>
        <p:spPr>
          <a:xfrm>
            <a:off x="9221969" y="4916604"/>
            <a:ext cx="2480679" cy="369332"/>
          </a:xfrm>
          <a:prstGeom prst="rect">
            <a:avLst/>
          </a:prstGeom>
          <a:ln>
            <a:solidFill>
              <a:srgbClr val="0070C0"/>
            </a:solidFill>
          </a:ln>
        </p:spPr>
        <p:txBody>
          <a:bodyPr wrap="none">
            <a:spAutoFit/>
          </a:bodyPr>
          <a:lstStyle/>
          <a:p>
            <a:r>
              <a:rPr lang="en-US" dirty="0">
                <a:latin typeface="Calibri" pitchFamily="34" charset="0"/>
              </a:rPr>
              <a:t>How the game is played:</a:t>
            </a:r>
            <a:endParaRPr lang="en-US" dirty="0"/>
          </a:p>
        </p:txBody>
      </p:sp>
    </p:spTree>
    <p:extLst>
      <p:ext uri="{BB962C8B-B14F-4D97-AF65-F5344CB8AC3E}">
        <p14:creationId xmlns:p14="http://schemas.microsoft.com/office/powerpoint/2010/main" val="409124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64" grpId="0" animBg="1"/>
      <p:bldP spid="65" grpId="0" animBg="1"/>
      <p:bldP spid="66" grpId="0" animBg="1"/>
      <p:bldP spid="67" grpId="0" animBg="1"/>
      <p:bldP spid="68" grpId="0" animBg="1"/>
      <p:bldP spid="69" grpId="0" animBg="1"/>
      <p:bldP spid="72" grpId="0" animBg="1"/>
      <p:bldP spid="73" grpId="0" animBg="1"/>
      <p:bldP spid="74" grpId="0"/>
      <p:bldP spid="77" grpId="0" animBg="1"/>
      <p:bldP spid="78" grpId="0"/>
      <p:bldP spid="10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Direct Mapped Cache (</a:t>
            </a:r>
            <a:r>
              <a:rPr lang="en-US" dirty="0">
                <a:solidFill>
                  <a:srgbClr val="00B050"/>
                </a:solidFill>
              </a:rPr>
              <a:t>E = 1</a:t>
            </a:r>
            <a:r>
              <a:rPr lang="en-US" dirty="0"/>
              <a: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53</a:t>
            </a:fld>
            <a:endParaRPr lang="en-US" altLang="en-US"/>
          </a:p>
        </p:txBody>
      </p:sp>
      <p:sp>
        <p:nvSpPr>
          <p:cNvPr id="54" name="AutoShape 16"/>
          <p:cNvSpPr>
            <a:spLocks/>
          </p:cNvSpPr>
          <p:nvPr/>
        </p:nvSpPr>
        <p:spPr bwMode="auto">
          <a:xfrm>
            <a:off x="2696867" y="2448736"/>
            <a:ext cx="228600" cy="2961465"/>
          </a:xfrm>
          <a:prstGeom prst="leftBrace">
            <a:avLst>
              <a:gd name="adj1" fmla="val 75000"/>
              <a:gd name="adj2" fmla="val 50000"/>
            </a:avLst>
          </a:prstGeom>
          <a:noFill/>
          <a:ln w="25400">
            <a:solidFill>
              <a:schemeClr val="tx1"/>
            </a:solidFill>
            <a:round/>
            <a:headEnd/>
            <a:tailEnd/>
          </a:ln>
          <a:effectLst/>
        </p:spPr>
        <p:txBody>
          <a:bodyPr wrap="none" anchor="ctr"/>
          <a:lstStyle/>
          <a:p>
            <a:endParaRPr lang="en-US" sz="1400" dirty="0">
              <a:latin typeface="Calibri" pitchFamily="34" charset="0"/>
            </a:endParaRPr>
          </a:p>
        </p:txBody>
      </p:sp>
      <p:sp>
        <p:nvSpPr>
          <p:cNvPr id="57" name="TextBox 56"/>
          <p:cNvSpPr txBox="1"/>
          <p:nvPr/>
        </p:nvSpPr>
        <p:spPr>
          <a:xfrm>
            <a:off x="1600201" y="3625405"/>
            <a:ext cx="1122423" cy="369332"/>
          </a:xfrm>
          <a:prstGeom prst="rect">
            <a:avLst/>
          </a:prstGeom>
          <a:noFill/>
        </p:spPr>
        <p:txBody>
          <a:bodyPr wrap="none" rtlCol="0">
            <a:spAutoFit/>
          </a:bodyPr>
          <a:lstStyle/>
          <a:p>
            <a:r>
              <a:rPr lang="en-US" dirty="0">
                <a:latin typeface="Calibri" pitchFamily="34" charset="0"/>
              </a:rPr>
              <a:t>S = 2</a:t>
            </a:r>
            <a:r>
              <a:rPr lang="en-US" baseline="30000" dirty="0">
                <a:latin typeface="Calibri" pitchFamily="34" charset="0"/>
              </a:rPr>
              <a:t>s</a:t>
            </a:r>
            <a:r>
              <a:rPr lang="en-US" dirty="0">
                <a:latin typeface="Calibri" pitchFamily="34" charset="0"/>
              </a:rPr>
              <a:t> sets</a:t>
            </a:r>
          </a:p>
        </p:txBody>
      </p:sp>
      <p:cxnSp>
        <p:nvCxnSpPr>
          <p:cNvPr id="125" name="Straight Connector 124"/>
          <p:cNvCxnSpPr/>
          <p:nvPr/>
        </p:nvCxnSpPr>
        <p:spPr bwMode="auto">
          <a:xfrm>
            <a:off x="3429002" y="4640062"/>
            <a:ext cx="3124199" cy="8138"/>
          </a:xfrm>
          <a:prstGeom prst="line">
            <a:avLst/>
          </a:prstGeom>
          <a:noFill/>
          <a:ln w="76200" cap="rnd" cmpd="sng" algn="ctr">
            <a:solidFill>
              <a:schemeClr val="tx1"/>
            </a:solidFill>
            <a:prstDash val="sysDot"/>
            <a:round/>
            <a:headEnd type="none" w="med" len="med"/>
            <a:tailEnd type="none" w="med" len="med"/>
          </a:ln>
          <a:effectLst/>
        </p:spPr>
      </p:cxnSp>
      <p:sp>
        <p:nvSpPr>
          <p:cNvPr id="127" name="TextBox 126"/>
          <p:cNvSpPr txBox="1"/>
          <p:nvPr/>
        </p:nvSpPr>
        <p:spPr>
          <a:xfrm>
            <a:off x="1905000" y="1154669"/>
            <a:ext cx="4663200" cy="646331"/>
          </a:xfrm>
          <a:prstGeom prst="rect">
            <a:avLst/>
          </a:prstGeom>
          <a:noFill/>
        </p:spPr>
        <p:txBody>
          <a:bodyPr wrap="none" rtlCol="0">
            <a:spAutoFit/>
          </a:bodyPr>
          <a:lstStyle/>
          <a:p>
            <a:r>
              <a:rPr lang="en-US" dirty="0">
                <a:latin typeface="Calibri" pitchFamily="34" charset="0"/>
              </a:rPr>
              <a:t>Direct mapped: One line per set</a:t>
            </a:r>
          </a:p>
          <a:p>
            <a:r>
              <a:rPr lang="en-US" dirty="0">
                <a:latin typeface="Calibri" pitchFamily="34" charset="0"/>
              </a:rPr>
              <a:t>Assume: cache block size 8 </a:t>
            </a:r>
            <a:r>
              <a:rPr lang="en-US" dirty="0" smtClean="0">
                <a:latin typeface="Calibri" pitchFamily="34" charset="0"/>
              </a:rPr>
              <a:t>bytes (instead of 64)</a:t>
            </a:r>
            <a:endParaRPr lang="en-US" dirty="0">
              <a:latin typeface="Calibri" pitchFamily="34" charset="0"/>
            </a:endParaRPr>
          </a:p>
        </p:txBody>
      </p:sp>
      <p:sp>
        <p:nvSpPr>
          <p:cNvPr id="128" name="Rectangle 127"/>
          <p:cNvSpPr/>
          <p:nvPr/>
        </p:nvSpPr>
        <p:spPr bwMode="auto">
          <a:xfrm>
            <a:off x="7785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8775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9537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7696201" y="2362200"/>
            <a:ext cx="1674048" cy="369332"/>
          </a:xfrm>
          <a:prstGeom prst="rect">
            <a:avLst/>
          </a:prstGeom>
          <a:noFill/>
        </p:spPr>
        <p:txBody>
          <a:bodyPr wrap="none" rtlCol="0">
            <a:spAutoFit/>
          </a:bodyPr>
          <a:lstStyle/>
          <a:p>
            <a:r>
              <a:rPr lang="en-US" dirty="0">
                <a:latin typeface="Calibri" pitchFamily="34" charset="0"/>
              </a:rPr>
              <a:t>Address of </a:t>
            </a:r>
            <a:r>
              <a:rPr lang="en-US" dirty="0" err="1">
                <a:solidFill>
                  <a:srgbClr val="00B0F0"/>
                </a:solidFill>
                <a:latin typeface="Consolas" panose="020B0609020204030204" pitchFamily="49" charset="0"/>
              </a:rPr>
              <a:t>int</a:t>
            </a:r>
            <a:r>
              <a:rPr lang="en-US" dirty="0">
                <a:latin typeface="Calibri" pitchFamily="34" charset="0"/>
              </a:rPr>
              <a:t>:</a:t>
            </a:r>
          </a:p>
        </p:txBody>
      </p:sp>
      <p:sp>
        <p:nvSpPr>
          <p:cNvPr id="132" name="Rectangle 131"/>
          <p:cNvSpPr/>
          <p:nvPr/>
        </p:nvSpPr>
        <p:spPr bwMode="auto">
          <a:xfrm>
            <a:off x="3048000" y="38100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400" dirty="0">
              <a:latin typeface="Calibri" pitchFamily="34" charset="0"/>
            </a:endParaRPr>
          </a:p>
        </p:txBody>
      </p:sp>
      <p:sp>
        <p:nvSpPr>
          <p:cNvPr id="133" name="Rectangle 132"/>
          <p:cNvSpPr/>
          <p:nvPr/>
        </p:nvSpPr>
        <p:spPr bwMode="auto">
          <a:xfrm>
            <a:off x="4546244"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34" name="Rectangle 133"/>
          <p:cNvSpPr/>
          <p:nvPr/>
        </p:nvSpPr>
        <p:spPr bwMode="auto">
          <a:xfrm>
            <a:off x="4818849"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35" name="Rectangle 134"/>
          <p:cNvSpPr/>
          <p:nvPr/>
        </p:nvSpPr>
        <p:spPr bwMode="auto">
          <a:xfrm>
            <a:off x="5079644"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36" name="Rectangle 135"/>
          <p:cNvSpPr/>
          <p:nvPr/>
        </p:nvSpPr>
        <p:spPr bwMode="auto">
          <a:xfrm>
            <a:off x="65016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39" name="Rectangle 138"/>
          <p:cNvSpPr/>
          <p:nvPr/>
        </p:nvSpPr>
        <p:spPr bwMode="auto">
          <a:xfrm>
            <a:off x="3643654" y="39243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140" name="Rectangle 139"/>
          <p:cNvSpPr/>
          <p:nvPr/>
        </p:nvSpPr>
        <p:spPr bwMode="auto">
          <a:xfrm>
            <a:off x="3174644"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41" name="Rectangle 140"/>
          <p:cNvSpPr/>
          <p:nvPr/>
        </p:nvSpPr>
        <p:spPr bwMode="auto">
          <a:xfrm>
            <a:off x="5352972" y="39243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42" name="Rectangle 141"/>
          <p:cNvSpPr/>
          <p:nvPr/>
        </p:nvSpPr>
        <p:spPr bwMode="auto">
          <a:xfrm>
            <a:off x="6210488"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43" name="Rectangle 142"/>
          <p:cNvSpPr/>
          <p:nvPr/>
        </p:nvSpPr>
        <p:spPr bwMode="auto">
          <a:xfrm>
            <a:off x="5918566"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44" name="Rectangle 143"/>
          <p:cNvSpPr/>
          <p:nvPr/>
        </p:nvSpPr>
        <p:spPr bwMode="auto">
          <a:xfrm>
            <a:off x="5626644" y="39243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sp>
        <p:nvSpPr>
          <p:cNvPr id="147" name="Rectangle 146"/>
          <p:cNvSpPr/>
          <p:nvPr/>
        </p:nvSpPr>
        <p:spPr bwMode="auto">
          <a:xfrm>
            <a:off x="3048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400" dirty="0">
              <a:latin typeface="Calibri" pitchFamily="34" charset="0"/>
            </a:endParaRPr>
          </a:p>
        </p:txBody>
      </p:sp>
      <p:sp>
        <p:nvSpPr>
          <p:cNvPr id="148" name="Rectangle 147"/>
          <p:cNvSpPr/>
          <p:nvPr/>
        </p:nvSpPr>
        <p:spPr bwMode="auto">
          <a:xfrm>
            <a:off x="45462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49" name="Rectangle 148"/>
          <p:cNvSpPr/>
          <p:nvPr/>
        </p:nvSpPr>
        <p:spPr bwMode="auto">
          <a:xfrm>
            <a:off x="4818849"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50" name="Rectangle 149"/>
          <p:cNvSpPr/>
          <p:nvPr/>
        </p:nvSpPr>
        <p:spPr bwMode="auto">
          <a:xfrm>
            <a:off x="5079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51" name="Rectangle 150"/>
          <p:cNvSpPr/>
          <p:nvPr/>
        </p:nvSpPr>
        <p:spPr bwMode="auto">
          <a:xfrm>
            <a:off x="65016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52" name="Rectangle 151"/>
          <p:cNvSpPr/>
          <p:nvPr/>
        </p:nvSpPr>
        <p:spPr bwMode="auto">
          <a:xfrm>
            <a:off x="3643654" y="32385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153" name="Rectangle 152"/>
          <p:cNvSpPr/>
          <p:nvPr/>
        </p:nvSpPr>
        <p:spPr bwMode="auto">
          <a:xfrm>
            <a:off x="3174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54" name="Rectangle 153"/>
          <p:cNvSpPr/>
          <p:nvPr/>
        </p:nvSpPr>
        <p:spPr bwMode="auto">
          <a:xfrm>
            <a:off x="5352972"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55" name="Rectangle 154"/>
          <p:cNvSpPr/>
          <p:nvPr/>
        </p:nvSpPr>
        <p:spPr bwMode="auto">
          <a:xfrm>
            <a:off x="62104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56" name="Rectangle 155"/>
          <p:cNvSpPr/>
          <p:nvPr/>
        </p:nvSpPr>
        <p:spPr bwMode="auto">
          <a:xfrm>
            <a:off x="5918566"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57" name="Rectangle 156"/>
          <p:cNvSpPr/>
          <p:nvPr/>
        </p:nvSpPr>
        <p:spPr bwMode="auto">
          <a:xfrm>
            <a:off x="5626644"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sp>
        <p:nvSpPr>
          <p:cNvPr id="159" name="Rectangle 158"/>
          <p:cNvSpPr/>
          <p:nvPr/>
        </p:nvSpPr>
        <p:spPr bwMode="auto">
          <a:xfrm>
            <a:off x="3048000" y="24384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normAutofit/>
          </a:bodyPr>
          <a:lstStyle/>
          <a:p>
            <a:pPr algn="ctr" eaLnBrk="0" fontAlgn="base" hangingPunct="0">
              <a:spcBef>
                <a:spcPct val="0"/>
              </a:spcBef>
              <a:spcAft>
                <a:spcPct val="0"/>
              </a:spcAft>
            </a:pPr>
            <a:endParaRPr lang="en-US" sz="1400" dirty="0">
              <a:latin typeface="Calibri" pitchFamily="34" charset="0"/>
            </a:endParaRPr>
          </a:p>
        </p:txBody>
      </p:sp>
      <p:sp>
        <p:nvSpPr>
          <p:cNvPr id="160" name="Rectangle 159"/>
          <p:cNvSpPr/>
          <p:nvPr/>
        </p:nvSpPr>
        <p:spPr bwMode="auto">
          <a:xfrm>
            <a:off x="4546244"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61" name="Rectangle 160"/>
          <p:cNvSpPr/>
          <p:nvPr/>
        </p:nvSpPr>
        <p:spPr bwMode="auto">
          <a:xfrm>
            <a:off x="4818849"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62" name="Rectangle 161"/>
          <p:cNvSpPr/>
          <p:nvPr/>
        </p:nvSpPr>
        <p:spPr bwMode="auto">
          <a:xfrm>
            <a:off x="5079644"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63" name="Rectangle 162"/>
          <p:cNvSpPr/>
          <p:nvPr/>
        </p:nvSpPr>
        <p:spPr bwMode="auto">
          <a:xfrm>
            <a:off x="65016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64" name="Rectangle 163"/>
          <p:cNvSpPr/>
          <p:nvPr/>
        </p:nvSpPr>
        <p:spPr bwMode="auto">
          <a:xfrm>
            <a:off x="3643654" y="25527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165" name="Rectangle 164"/>
          <p:cNvSpPr/>
          <p:nvPr/>
        </p:nvSpPr>
        <p:spPr bwMode="auto">
          <a:xfrm>
            <a:off x="3174644"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66" name="Rectangle 165"/>
          <p:cNvSpPr/>
          <p:nvPr/>
        </p:nvSpPr>
        <p:spPr bwMode="auto">
          <a:xfrm>
            <a:off x="5352972" y="25527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67" name="Rectangle 166"/>
          <p:cNvSpPr/>
          <p:nvPr/>
        </p:nvSpPr>
        <p:spPr bwMode="auto">
          <a:xfrm>
            <a:off x="6210488"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68" name="Rectangle 167"/>
          <p:cNvSpPr/>
          <p:nvPr/>
        </p:nvSpPr>
        <p:spPr bwMode="auto">
          <a:xfrm>
            <a:off x="5918566"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69" name="Rectangle 168"/>
          <p:cNvSpPr/>
          <p:nvPr/>
        </p:nvSpPr>
        <p:spPr bwMode="auto">
          <a:xfrm>
            <a:off x="5626644" y="25527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sp>
        <p:nvSpPr>
          <p:cNvPr id="171" name="Rectangle 170"/>
          <p:cNvSpPr/>
          <p:nvPr/>
        </p:nvSpPr>
        <p:spPr bwMode="auto">
          <a:xfrm>
            <a:off x="3048000" y="48768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400" dirty="0">
              <a:latin typeface="Calibri" pitchFamily="34" charset="0"/>
            </a:endParaRPr>
          </a:p>
        </p:txBody>
      </p:sp>
      <p:sp>
        <p:nvSpPr>
          <p:cNvPr id="172" name="Rectangle 171"/>
          <p:cNvSpPr/>
          <p:nvPr/>
        </p:nvSpPr>
        <p:spPr bwMode="auto">
          <a:xfrm>
            <a:off x="4546244"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73" name="Rectangle 172"/>
          <p:cNvSpPr/>
          <p:nvPr/>
        </p:nvSpPr>
        <p:spPr bwMode="auto">
          <a:xfrm>
            <a:off x="4818849"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74" name="Rectangle 173"/>
          <p:cNvSpPr/>
          <p:nvPr/>
        </p:nvSpPr>
        <p:spPr bwMode="auto">
          <a:xfrm>
            <a:off x="5079644"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75" name="Rectangle 174"/>
          <p:cNvSpPr/>
          <p:nvPr/>
        </p:nvSpPr>
        <p:spPr bwMode="auto">
          <a:xfrm>
            <a:off x="65016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76" name="Rectangle 175"/>
          <p:cNvSpPr/>
          <p:nvPr/>
        </p:nvSpPr>
        <p:spPr bwMode="auto">
          <a:xfrm>
            <a:off x="3643654" y="4991100"/>
            <a:ext cx="717995" cy="30480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rmAutofit fontScale="92500" lnSpcReduction="10000"/>
          </a:bodyPr>
          <a:lstStyle/>
          <a:p>
            <a:pPr algn="ctr" eaLnBrk="0" fontAlgn="base" hangingPunct="0">
              <a:spcBef>
                <a:spcPct val="0"/>
              </a:spcBef>
              <a:spcAft>
                <a:spcPct val="0"/>
              </a:spcAft>
            </a:pPr>
            <a:r>
              <a:rPr lang="en-US" sz="1600" dirty="0">
                <a:latin typeface="Calibri" pitchFamily="34" charset="0"/>
              </a:rPr>
              <a:t>tag</a:t>
            </a:r>
          </a:p>
        </p:txBody>
      </p:sp>
      <p:sp>
        <p:nvSpPr>
          <p:cNvPr id="177" name="Rectangle 176"/>
          <p:cNvSpPr/>
          <p:nvPr/>
        </p:nvSpPr>
        <p:spPr bwMode="auto">
          <a:xfrm>
            <a:off x="3174644"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78" name="Rectangle 177"/>
          <p:cNvSpPr/>
          <p:nvPr/>
        </p:nvSpPr>
        <p:spPr bwMode="auto">
          <a:xfrm>
            <a:off x="5352972" y="49911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79" name="Rectangle 178"/>
          <p:cNvSpPr/>
          <p:nvPr/>
        </p:nvSpPr>
        <p:spPr bwMode="auto">
          <a:xfrm>
            <a:off x="6210488"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80" name="Rectangle 179"/>
          <p:cNvSpPr/>
          <p:nvPr/>
        </p:nvSpPr>
        <p:spPr bwMode="auto">
          <a:xfrm>
            <a:off x="5918566"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81" name="Rectangle 180"/>
          <p:cNvSpPr/>
          <p:nvPr/>
        </p:nvSpPr>
        <p:spPr bwMode="auto">
          <a:xfrm>
            <a:off x="5626644" y="49911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cxnSp>
        <p:nvCxnSpPr>
          <p:cNvPr id="183" name="Shape 182"/>
          <p:cNvCxnSpPr>
            <a:stCxn id="129" idx="2"/>
          </p:cNvCxnSpPr>
          <p:nvPr/>
        </p:nvCxnSpPr>
        <p:spPr bwMode="auto">
          <a:xfrm rot="5400000">
            <a:off x="7817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sp>
        <p:nvSpPr>
          <p:cNvPr id="60" name="TextBox 59"/>
          <p:cNvSpPr txBox="1"/>
          <p:nvPr/>
        </p:nvSpPr>
        <p:spPr>
          <a:xfrm>
            <a:off x="8399253" y="3344174"/>
            <a:ext cx="899605" cy="369332"/>
          </a:xfrm>
          <a:prstGeom prst="rect">
            <a:avLst/>
          </a:prstGeom>
          <a:noFill/>
        </p:spPr>
        <p:txBody>
          <a:bodyPr wrap="none" rtlCol="0">
            <a:spAutoFit/>
          </a:bodyPr>
          <a:lstStyle/>
          <a:p>
            <a:r>
              <a:rPr lang="en-US" dirty="0">
                <a:latin typeface="Calibri" pitchFamily="34" charset="0"/>
              </a:rPr>
              <a:t>find set</a:t>
            </a:r>
          </a:p>
        </p:txBody>
      </p:sp>
      <p:sp>
        <p:nvSpPr>
          <p:cNvPr id="58" name="Rectangle 57"/>
          <p:cNvSpPr/>
          <p:nvPr/>
        </p:nvSpPr>
        <p:spPr>
          <a:xfrm>
            <a:off x="156411"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61402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1905000" y="1154669"/>
            <a:ext cx="4663200" cy="646331"/>
          </a:xfrm>
          <a:prstGeom prst="rect">
            <a:avLst/>
          </a:prstGeom>
          <a:noFill/>
        </p:spPr>
        <p:txBody>
          <a:bodyPr wrap="none" rtlCol="0">
            <a:spAutoFit/>
          </a:bodyPr>
          <a:lstStyle/>
          <a:p>
            <a:r>
              <a:rPr lang="en-US" dirty="0">
                <a:latin typeface="Calibri" pitchFamily="34" charset="0"/>
              </a:rPr>
              <a:t>Direct mapped: One line per set</a:t>
            </a:r>
          </a:p>
          <a:p>
            <a:r>
              <a:rPr lang="en-US" dirty="0">
                <a:latin typeface="Calibri" pitchFamily="34" charset="0"/>
              </a:rPr>
              <a:t>Assume: cache block size 8 bytes (instead of 64)</a:t>
            </a:r>
          </a:p>
        </p:txBody>
      </p:sp>
      <p:sp>
        <p:nvSpPr>
          <p:cNvPr id="128" name="Rectangle 127"/>
          <p:cNvSpPr/>
          <p:nvPr/>
        </p:nvSpPr>
        <p:spPr bwMode="auto">
          <a:xfrm>
            <a:off x="7785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8775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9537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7696201" y="2362200"/>
            <a:ext cx="1674048" cy="369332"/>
          </a:xfrm>
          <a:prstGeom prst="rect">
            <a:avLst/>
          </a:prstGeom>
          <a:noFill/>
        </p:spPr>
        <p:txBody>
          <a:bodyPr wrap="none" rtlCol="0">
            <a:spAutoFit/>
          </a:bodyPr>
          <a:lstStyle/>
          <a:p>
            <a:r>
              <a:rPr lang="en-US" dirty="0">
                <a:latin typeface="Calibri" pitchFamily="34" charset="0"/>
              </a:rPr>
              <a:t>Address of </a:t>
            </a:r>
            <a:r>
              <a:rPr lang="en-US" dirty="0" err="1">
                <a:solidFill>
                  <a:srgbClr val="00B0F0"/>
                </a:solidFill>
                <a:latin typeface="Consolas" panose="020B0609020204030204" pitchFamily="49" charset="0"/>
              </a:rPr>
              <a:t>int</a:t>
            </a:r>
            <a:r>
              <a:rPr lang="en-US" dirty="0">
                <a:latin typeface="Calibri" pitchFamily="34" charset="0"/>
              </a:rPr>
              <a:t>:</a:t>
            </a:r>
          </a:p>
        </p:txBody>
      </p:sp>
      <p:sp>
        <p:nvSpPr>
          <p:cNvPr id="147" name="Rectangle 146"/>
          <p:cNvSpPr/>
          <p:nvPr/>
        </p:nvSpPr>
        <p:spPr bwMode="auto">
          <a:xfrm>
            <a:off x="3048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400" dirty="0">
              <a:latin typeface="Calibri" pitchFamily="34" charset="0"/>
            </a:endParaRPr>
          </a:p>
        </p:txBody>
      </p:sp>
      <p:sp>
        <p:nvSpPr>
          <p:cNvPr id="148" name="Rectangle 147"/>
          <p:cNvSpPr/>
          <p:nvPr/>
        </p:nvSpPr>
        <p:spPr bwMode="auto">
          <a:xfrm>
            <a:off x="45462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49" name="Rectangle 148"/>
          <p:cNvSpPr/>
          <p:nvPr/>
        </p:nvSpPr>
        <p:spPr bwMode="auto">
          <a:xfrm>
            <a:off x="4818849"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50" name="Rectangle 149"/>
          <p:cNvSpPr/>
          <p:nvPr/>
        </p:nvSpPr>
        <p:spPr bwMode="auto">
          <a:xfrm>
            <a:off x="5079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51" name="Rectangle 150"/>
          <p:cNvSpPr/>
          <p:nvPr/>
        </p:nvSpPr>
        <p:spPr bwMode="auto">
          <a:xfrm>
            <a:off x="65016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52" name="Rectangle 151"/>
          <p:cNvSpPr/>
          <p:nvPr/>
        </p:nvSpPr>
        <p:spPr bwMode="auto">
          <a:xfrm>
            <a:off x="3643654" y="3238500"/>
            <a:ext cx="71799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153" name="Rectangle 152"/>
          <p:cNvSpPr/>
          <p:nvPr/>
        </p:nvSpPr>
        <p:spPr bwMode="auto">
          <a:xfrm>
            <a:off x="3174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54" name="Rectangle 153"/>
          <p:cNvSpPr/>
          <p:nvPr/>
        </p:nvSpPr>
        <p:spPr bwMode="auto">
          <a:xfrm>
            <a:off x="5352972"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55" name="Rectangle 154"/>
          <p:cNvSpPr/>
          <p:nvPr/>
        </p:nvSpPr>
        <p:spPr bwMode="auto">
          <a:xfrm>
            <a:off x="6210488"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56" name="Rectangle 155"/>
          <p:cNvSpPr/>
          <p:nvPr/>
        </p:nvSpPr>
        <p:spPr bwMode="auto">
          <a:xfrm>
            <a:off x="5918566"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57" name="Rectangle 156"/>
          <p:cNvSpPr/>
          <p:nvPr/>
        </p:nvSpPr>
        <p:spPr bwMode="auto">
          <a:xfrm>
            <a:off x="5626644" y="3238500"/>
            <a:ext cx="292644"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cxnSp>
        <p:nvCxnSpPr>
          <p:cNvPr id="183" name="Shape 182"/>
          <p:cNvCxnSpPr>
            <a:stCxn id="129" idx="2"/>
          </p:cNvCxnSpPr>
          <p:nvPr/>
        </p:nvCxnSpPr>
        <p:spPr bwMode="auto">
          <a:xfrm rot="5400000">
            <a:off x="7817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cxnSp>
        <p:nvCxnSpPr>
          <p:cNvPr id="61" name="Shape 60"/>
          <p:cNvCxnSpPr>
            <a:stCxn id="128" idx="1"/>
          </p:cNvCxnSpPr>
          <p:nvPr/>
        </p:nvCxnSpPr>
        <p:spPr bwMode="auto">
          <a:xfrm rot="10800000" flipV="1">
            <a:off x="4002653" y="2837586"/>
            <a:ext cx="3782627" cy="400914"/>
          </a:xfrm>
          <a:prstGeom prst="bentConnector2">
            <a:avLst/>
          </a:prstGeom>
          <a:noFill/>
          <a:ln w="25400" cap="flat" cmpd="sng" algn="ctr">
            <a:solidFill>
              <a:schemeClr val="tx1"/>
            </a:solidFill>
            <a:prstDash val="solid"/>
            <a:round/>
            <a:headEnd type="none" w="med" len="med"/>
            <a:tailEnd type="none" w="med" len="med"/>
          </a:ln>
          <a:effectLst/>
        </p:spPr>
      </p:cxnSp>
      <p:sp>
        <p:nvSpPr>
          <p:cNvPr id="62" name="TextBox 61"/>
          <p:cNvSpPr txBox="1"/>
          <p:nvPr/>
        </p:nvSpPr>
        <p:spPr>
          <a:xfrm>
            <a:off x="3892640" y="2514600"/>
            <a:ext cx="2467663" cy="369332"/>
          </a:xfrm>
          <a:prstGeom prst="rect">
            <a:avLst/>
          </a:prstGeom>
          <a:noFill/>
        </p:spPr>
        <p:txBody>
          <a:bodyPr wrap="none" rtlCol="0">
            <a:spAutoFit/>
          </a:bodyPr>
          <a:lstStyle/>
          <a:p>
            <a:r>
              <a:rPr lang="en-US" dirty="0">
                <a:latin typeface="Calibri" pitchFamily="34" charset="0"/>
              </a:rPr>
              <a:t>match: assume yes = hit</a:t>
            </a:r>
          </a:p>
        </p:txBody>
      </p:sp>
      <p:cxnSp>
        <p:nvCxnSpPr>
          <p:cNvPr id="68" name="Straight Connector 67"/>
          <p:cNvCxnSpPr/>
          <p:nvPr/>
        </p:nvCxnSpPr>
        <p:spPr bwMode="auto">
          <a:xfrm rot="5400000">
            <a:off x="3106476" y="303804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69" name="TextBox 68"/>
          <p:cNvSpPr txBox="1"/>
          <p:nvPr/>
        </p:nvSpPr>
        <p:spPr>
          <a:xfrm>
            <a:off x="2926727" y="2514600"/>
            <a:ext cx="1021242" cy="369332"/>
          </a:xfrm>
          <a:prstGeom prst="rect">
            <a:avLst/>
          </a:prstGeom>
          <a:noFill/>
        </p:spPr>
        <p:txBody>
          <a:bodyPr wrap="none" rtlCol="0">
            <a:spAutoFit/>
          </a:bodyPr>
          <a:lstStyle/>
          <a:p>
            <a:r>
              <a:rPr lang="en-US" dirty="0">
                <a:latin typeface="Calibri" pitchFamily="34" charset="0"/>
              </a:rPr>
              <a:t>valid?   +</a:t>
            </a:r>
          </a:p>
        </p:txBody>
      </p:sp>
      <p:cxnSp>
        <p:nvCxnSpPr>
          <p:cNvPr id="71" name="Elbow Connector 70"/>
          <p:cNvCxnSpPr>
            <a:stCxn id="130" idx="2"/>
          </p:cNvCxnSpPr>
          <p:nvPr/>
        </p:nvCxnSpPr>
        <p:spPr bwMode="auto">
          <a:xfrm rot="5400000">
            <a:off x="7500408" y="1245570"/>
            <a:ext cx="570290" cy="4025173"/>
          </a:xfrm>
          <a:prstGeom prst="bentConnector3">
            <a:avLst>
              <a:gd name="adj1" fmla="val 175089"/>
            </a:avLst>
          </a:prstGeom>
          <a:noFill/>
          <a:ln w="25400" cap="flat" cmpd="sng" algn="ctr">
            <a:solidFill>
              <a:schemeClr val="tx1"/>
            </a:solidFill>
            <a:prstDash val="solid"/>
            <a:round/>
            <a:headEnd type="none" w="med" len="med"/>
            <a:tailEnd type="none" w="med" len="med"/>
          </a:ln>
          <a:effectLst/>
        </p:spPr>
      </p:cxnSp>
      <p:sp>
        <p:nvSpPr>
          <p:cNvPr id="26" name="TextBox 25"/>
          <p:cNvSpPr txBox="1"/>
          <p:nvPr/>
        </p:nvSpPr>
        <p:spPr>
          <a:xfrm>
            <a:off x="7239000" y="3962400"/>
            <a:ext cx="1301318" cy="369332"/>
          </a:xfrm>
          <a:prstGeom prst="rect">
            <a:avLst/>
          </a:prstGeom>
          <a:noFill/>
        </p:spPr>
        <p:txBody>
          <a:bodyPr wrap="none" rtlCol="0">
            <a:spAutoFit/>
          </a:bodyPr>
          <a:lstStyle/>
          <a:p>
            <a:r>
              <a:rPr lang="en-US" dirty="0">
                <a:latin typeface="Calibri" pitchFamily="34" charset="0"/>
              </a:rPr>
              <a:t>block offset</a:t>
            </a:r>
          </a:p>
        </p:txBody>
      </p:sp>
      <p:sp>
        <p:nvSpPr>
          <p:cNvPr id="27" name="Rectangle 26"/>
          <p:cNvSpPr/>
          <p:nvPr/>
        </p:nvSpPr>
        <p:spPr bwMode="auto">
          <a:xfrm>
            <a:off x="3648975" y="3242096"/>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28" name="Rectangle 27"/>
          <p:cNvSpPr/>
          <p:nvPr/>
        </p:nvSpPr>
        <p:spPr>
          <a:xfrm>
            <a:off x="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30" name="Title 1"/>
          <p:cNvSpPr>
            <a:spLocks noGrp="1"/>
          </p:cNvSpPr>
          <p:nvPr>
            <p:ph type="title"/>
          </p:nvPr>
        </p:nvSpPr>
        <p:spPr/>
        <p:txBody>
          <a:bodyPr/>
          <a:lstStyle/>
          <a:p>
            <a:r>
              <a:rPr lang="en-US" dirty="0"/>
              <a:t>Example: Direct Mapped Cache (E = 1)</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54</a:t>
            </a:fld>
            <a:endParaRPr lang="en-US" altLang="en-US"/>
          </a:p>
        </p:txBody>
      </p:sp>
    </p:spTree>
    <p:extLst>
      <p:ext uri="{BB962C8B-B14F-4D97-AF65-F5344CB8AC3E}">
        <p14:creationId xmlns:p14="http://schemas.microsoft.com/office/powerpoint/2010/main" val="167053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9" grpId="0"/>
      <p:bldP spid="26" grpId="0"/>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1905000" y="1154669"/>
            <a:ext cx="4663200" cy="646331"/>
          </a:xfrm>
          <a:prstGeom prst="rect">
            <a:avLst/>
          </a:prstGeom>
          <a:noFill/>
        </p:spPr>
        <p:txBody>
          <a:bodyPr wrap="none" rtlCol="0">
            <a:spAutoFit/>
          </a:bodyPr>
          <a:lstStyle/>
          <a:p>
            <a:r>
              <a:rPr lang="en-US" dirty="0">
                <a:latin typeface="Calibri" pitchFamily="34" charset="0"/>
              </a:rPr>
              <a:t>Direct mapped: One line per set</a:t>
            </a:r>
          </a:p>
          <a:p>
            <a:r>
              <a:rPr lang="en-US" dirty="0">
                <a:latin typeface="Calibri" pitchFamily="34" charset="0"/>
              </a:rPr>
              <a:t>Assume: cache block size 8 bytes (instead of 64)</a:t>
            </a:r>
          </a:p>
        </p:txBody>
      </p:sp>
      <p:sp>
        <p:nvSpPr>
          <p:cNvPr id="128" name="Rectangle 127"/>
          <p:cNvSpPr/>
          <p:nvPr/>
        </p:nvSpPr>
        <p:spPr bwMode="auto">
          <a:xfrm>
            <a:off x="7785278" y="270216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8775878" y="270216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9537878" y="270216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7696201" y="2362200"/>
            <a:ext cx="1674048" cy="369332"/>
          </a:xfrm>
          <a:prstGeom prst="rect">
            <a:avLst/>
          </a:prstGeom>
          <a:noFill/>
        </p:spPr>
        <p:txBody>
          <a:bodyPr wrap="none" rtlCol="0">
            <a:spAutoFit/>
          </a:bodyPr>
          <a:lstStyle/>
          <a:p>
            <a:r>
              <a:rPr lang="en-US" dirty="0">
                <a:latin typeface="Calibri" pitchFamily="34" charset="0"/>
              </a:rPr>
              <a:t>Address of </a:t>
            </a:r>
            <a:r>
              <a:rPr lang="en-US" dirty="0" err="1">
                <a:solidFill>
                  <a:srgbClr val="00B0F0"/>
                </a:solidFill>
                <a:latin typeface="Consolas" panose="020B0609020204030204" pitchFamily="49" charset="0"/>
              </a:rPr>
              <a:t>int</a:t>
            </a:r>
            <a:r>
              <a:rPr lang="en-US" dirty="0">
                <a:latin typeface="Calibri" pitchFamily="34" charset="0"/>
              </a:rPr>
              <a:t>:</a:t>
            </a:r>
          </a:p>
        </p:txBody>
      </p:sp>
      <p:sp>
        <p:nvSpPr>
          <p:cNvPr id="147" name="Rectangle 146"/>
          <p:cNvSpPr/>
          <p:nvPr/>
        </p:nvSpPr>
        <p:spPr bwMode="auto">
          <a:xfrm>
            <a:off x="3048000" y="3124200"/>
            <a:ext cx="3848288" cy="533400"/>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endParaRPr lang="en-US" sz="1600" dirty="0">
              <a:latin typeface="Calibri" pitchFamily="34" charset="0"/>
            </a:endParaRPr>
          </a:p>
        </p:txBody>
      </p:sp>
      <p:sp>
        <p:nvSpPr>
          <p:cNvPr id="148" name="Rectangle 147"/>
          <p:cNvSpPr/>
          <p:nvPr/>
        </p:nvSpPr>
        <p:spPr bwMode="auto">
          <a:xfrm>
            <a:off x="45462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0</a:t>
            </a:r>
          </a:p>
        </p:txBody>
      </p:sp>
      <p:sp>
        <p:nvSpPr>
          <p:cNvPr id="149" name="Rectangle 148"/>
          <p:cNvSpPr/>
          <p:nvPr/>
        </p:nvSpPr>
        <p:spPr bwMode="auto">
          <a:xfrm>
            <a:off x="4818849"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1</a:t>
            </a:r>
          </a:p>
        </p:txBody>
      </p:sp>
      <p:sp>
        <p:nvSpPr>
          <p:cNvPr id="150" name="Rectangle 149"/>
          <p:cNvSpPr/>
          <p:nvPr/>
        </p:nvSpPr>
        <p:spPr bwMode="auto">
          <a:xfrm>
            <a:off x="5079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2</a:t>
            </a:r>
          </a:p>
        </p:txBody>
      </p:sp>
      <p:sp>
        <p:nvSpPr>
          <p:cNvPr id="151" name="Rectangle 150"/>
          <p:cNvSpPr/>
          <p:nvPr/>
        </p:nvSpPr>
        <p:spPr bwMode="auto">
          <a:xfrm>
            <a:off x="6501688" y="3238500"/>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7</a:t>
            </a:r>
          </a:p>
        </p:txBody>
      </p:sp>
      <p:sp>
        <p:nvSpPr>
          <p:cNvPr id="152" name="Rectangle 151"/>
          <p:cNvSpPr/>
          <p:nvPr/>
        </p:nvSpPr>
        <p:spPr bwMode="auto">
          <a:xfrm>
            <a:off x="3643654" y="3238500"/>
            <a:ext cx="717995"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tag</a:t>
            </a:r>
          </a:p>
        </p:txBody>
      </p:sp>
      <p:sp>
        <p:nvSpPr>
          <p:cNvPr id="153" name="Rectangle 152"/>
          <p:cNvSpPr/>
          <p:nvPr/>
        </p:nvSpPr>
        <p:spPr bwMode="auto">
          <a:xfrm>
            <a:off x="3174644"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v</a:t>
            </a:r>
          </a:p>
        </p:txBody>
      </p:sp>
      <p:sp>
        <p:nvSpPr>
          <p:cNvPr id="154" name="Rectangle 153"/>
          <p:cNvSpPr/>
          <p:nvPr/>
        </p:nvSpPr>
        <p:spPr bwMode="auto">
          <a:xfrm>
            <a:off x="5352972" y="3238500"/>
            <a:ext cx="2726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3</a:t>
            </a:r>
          </a:p>
        </p:txBody>
      </p:sp>
      <p:sp>
        <p:nvSpPr>
          <p:cNvPr id="155" name="Rectangle 154"/>
          <p:cNvSpPr/>
          <p:nvPr/>
        </p:nvSpPr>
        <p:spPr bwMode="auto">
          <a:xfrm>
            <a:off x="6210488" y="3238500"/>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6</a:t>
            </a:r>
          </a:p>
        </p:txBody>
      </p:sp>
      <p:sp>
        <p:nvSpPr>
          <p:cNvPr id="156" name="Rectangle 155"/>
          <p:cNvSpPr/>
          <p:nvPr/>
        </p:nvSpPr>
        <p:spPr bwMode="auto">
          <a:xfrm>
            <a:off x="5918566" y="3238500"/>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5</a:t>
            </a:r>
          </a:p>
        </p:txBody>
      </p:sp>
      <p:sp>
        <p:nvSpPr>
          <p:cNvPr id="157" name="Rectangle 156"/>
          <p:cNvSpPr/>
          <p:nvPr/>
        </p:nvSpPr>
        <p:spPr bwMode="auto">
          <a:xfrm>
            <a:off x="5626644" y="3238500"/>
            <a:ext cx="292644"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noAutofit/>
          </a:bodyPr>
          <a:lstStyle/>
          <a:p>
            <a:pPr algn="ctr" eaLnBrk="0" fontAlgn="base" hangingPunct="0">
              <a:spcBef>
                <a:spcPct val="0"/>
              </a:spcBef>
              <a:spcAft>
                <a:spcPct val="0"/>
              </a:spcAft>
            </a:pPr>
            <a:r>
              <a:rPr lang="en-US" sz="1600" dirty="0">
                <a:latin typeface="Calibri" pitchFamily="34" charset="0"/>
              </a:rPr>
              <a:t>4</a:t>
            </a:r>
          </a:p>
        </p:txBody>
      </p:sp>
      <p:cxnSp>
        <p:nvCxnSpPr>
          <p:cNvPr id="183" name="Shape 182"/>
          <p:cNvCxnSpPr>
            <a:stCxn id="129" idx="2"/>
          </p:cNvCxnSpPr>
          <p:nvPr/>
        </p:nvCxnSpPr>
        <p:spPr bwMode="auto">
          <a:xfrm rot="5400000">
            <a:off x="7817638" y="2051660"/>
            <a:ext cx="417890" cy="2260590"/>
          </a:xfrm>
          <a:prstGeom prst="bentConnector2">
            <a:avLst/>
          </a:prstGeom>
          <a:noFill/>
          <a:ln w="25400" cap="flat" cmpd="sng" algn="ctr">
            <a:solidFill>
              <a:schemeClr val="tx1"/>
            </a:solidFill>
            <a:prstDash val="solid"/>
            <a:round/>
            <a:headEnd type="none" w="med" len="med"/>
            <a:tailEnd type="none" w="med" len="med"/>
          </a:ln>
          <a:effectLst/>
        </p:spPr>
      </p:cxnSp>
      <p:cxnSp>
        <p:nvCxnSpPr>
          <p:cNvPr id="61" name="Shape 60"/>
          <p:cNvCxnSpPr>
            <a:stCxn id="128" idx="1"/>
          </p:cNvCxnSpPr>
          <p:nvPr/>
        </p:nvCxnSpPr>
        <p:spPr bwMode="auto">
          <a:xfrm rot="10800000" flipV="1">
            <a:off x="4002653" y="2837586"/>
            <a:ext cx="3782627" cy="400914"/>
          </a:xfrm>
          <a:prstGeom prst="bentConnector2">
            <a:avLst/>
          </a:prstGeom>
          <a:noFill/>
          <a:ln w="25400" cap="flat" cmpd="sng" algn="ctr">
            <a:solidFill>
              <a:schemeClr val="tx1"/>
            </a:solidFill>
            <a:prstDash val="solid"/>
            <a:round/>
            <a:headEnd type="none" w="med" len="med"/>
            <a:tailEnd type="none" w="med" len="med"/>
          </a:ln>
          <a:effectLst/>
        </p:spPr>
      </p:cxnSp>
      <p:sp>
        <p:nvSpPr>
          <p:cNvPr id="62" name="TextBox 61"/>
          <p:cNvSpPr txBox="1"/>
          <p:nvPr/>
        </p:nvSpPr>
        <p:spPr>
          <a:xfrm>
            <a:off x="3892640" y="2514600"/>
            <a:ext cx="2467663" cy="369332"/>
          </a:xfrm>
          <a:prstGeom prst="rect">
            <a:avLst/>
          </a:prstGeom>
          <a:noFill/>
        </p:spPr>
        <p:txBody>
          <a:bodyPr wrap="none" rtlCol="0">
            <a:spAutoFit/>
          </a:bodyPr>
          <a:lstStyle/>
          <a:p>
            <a:r>
              <a:rPr lang="en-US" dirty="0">
                <a:latin typeface="Calibri" pitchFamily="34" charset="0"/>
              </a:rPr>
              <a:t>match: assume yes = hit</a:t>
            </a:r>
          </a:p>
        </p:txBody>
      </p:sp>
      <p:cxnSp>
        <p:nvCxnSpPr>
          <p:cNvPr id="68" name="Straight Connector 67"/>
          <p:cNvCxnSpPr/>
          <p:nvPr/>
        </p:nvCxnSpPr>
        <p:spPr bwMode="auto">
          <a:xfrm rot="5400000">
            <a:off x="3106476" y="303804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69" name="TextBox 68"/>
          <p:cNvSpPr txBox="1"/>
          <p:nvPr/>
        </p:nvSpPr>
        <p:spPr>
          <a:xfrm>
            <a:off x="2926727" y="2514600"/>
            <a:ext cx="1021242" cy="369332"/>
          </a:xfrm>
          <a:prstGeom prst="rect">
            <a:avLst/>
          </a:prstGeom>
          <a:noFill/>
        </p:spPr>
        <p:txBody>
          <a:bodyPr wrap="none" rtlCol="0">
            <a:spAutoFit/>
          </a:bodyPr>
          <a:lstStyle/>
          <a:p>
            <a:r>
              <a:rPr lang="en-US" dirty="0">
                <a:latin typeface="Calibri" pitchFamily="34" charset="0"/>
              </a:rPr>
              <a:t>valid?   +</a:t>
            </a:r>
          </a:p>
        </p:txBody>
      </p:sp>
      <p:cxnSp>
        <p:nvCxnSpPr>
          <p:cNvPr id="71" name="Elbow Connector 70"/>
          <p:cNvCxnSpPr>
            <a:stCxn id="130" idx="2"/>
          </p:cNvCxnSpPr>
          <p:nvPr/>
        </p:nvCxnSpPr>
        <p:spPr bwMode="auto">
          <a:xfrm rot="5400000">
            <a:off x="7500408" y="1245570"/>
            <a:ext cx="570290" cy="4025173"/>
          </a:xfrm>
          <a:prstGeom prst="bentConnector3">
            <a:avLst>
              <a:gd name="adj1" fmla="val 175089"/>
            </a:avLst>
          </a:prstGeom>
          <a:noFill/>
          <a:ln w="25400" cap="flat" cmpd="sng" algn="ctr">
            <a:solidFill>
              <a:schemeClr val="tx1"/>
            </a:solidFill>
            <a:prstDash val="solid"/>
            <a:round/>
            <a:headEnd type="none" w="med" len="med"/>
            <a:tailEnd type="none" w="med" len="med"/>
          </a:ln>
          <a:effectLst/>
        </p:spPr>
      </p:cxnSp>
      <p:sp>
        <p:nvSpPr>
          <p:cNvPr id="26" name="Down Arrow 25"/>
          <p:cNvSpPr/>
          <p:nvPr/>
        </p:nvSpPr>
        <p:spPr bwMode="auto">
          <a:xfrm flipV="1">
            <a:off x="5854522" y="3581400"/>
            <a:ext cx="733658" cy="1066800"/>
          </a:xfrm>
          <a:prstGeom prst="downArrow">
            <a:avLst/>
          </a:prstGeom>
          <a:solidFill>
            <a:schemeClr val="bg1">
              <a:lumMod val="65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27" name="TextBox 26"/>
          <p:cNvSpPr txBox="1"/>
          <p:nvPr/>
        </p:nvSpPr>
        <p:spPr>
          <a:xfrm>
            <a:off x="5064657" y="4659868"/>
            <a:ext cx="4007507" cy="369332"/>
          </a:xfrm>
          <a:prstGeom prst="rect">
            <a:avLst/>
          </a:prstGeom>
          <a:noFill/>
        </p:spPr>
        <p:txBody>
          <a:bodyPr wrap="none" rtlCol="0">
            <a:spAutoFit/>
          </a:bodyPr>
          <a:lstStyle/>
          <a:p>
            <a:r>
              <a:rPr lang="en-US" dirty="0">
                <a:latin typeface="Consolas" panose="020B0609020204030204" pitchFamily="49" charset="0"/>
              </a:rPr>
              <a:t>int</a:t>
            </a:r>
            <a:r>
              <a:rPr lang="en-US" dirty="0">
                <a:latin typeface="Calibri" pitchFamily="34" charset="0"/>
              </a:rPr>
              <a:t> (4 Bytes) </a:t>
            </a:r>
            <a:r>
              <a:rPr lang="en-US" dirty="0" smtClean="0">
                <a:latin typeface="Calibri" pitchFamily="34" charset="0"/>
              </a:rPr>
              <a:t>that you care about is </a:t>
            </a:r>
            <a:r>
              <a:rPr lang="en-US" dirty="0">
                <a:latin typeface="Calibri" pitchFamily="34" charset="0"/>
              </a:rPr>
              <a:t>here</a:t>
            </a:r>
          </a:p>
        </p:txBody>
      </p:sp>
      <p:sp>
        <p:nvSpPr>
          <p:cNvPr id="28" name="TextBox 27"/>
          <p:cNvSpPr txBox="1"/>
          <p:nvPr/>
        </p:nvSpPr>
        <p:spPr>
          <a:xfrm>
            <a:off x="7239000" y="3962400"/>
            <a:ext cx="1301318" cy="369332"/>
          </a:xfrm>
          <a:prstGeom prst="rect">
            <a:avLst/>
          </a:prstGeom>
          <a:noFill/>
        </p:spPr>
        <p:txBody>
          <a:bodyPr wrap="none" rtlCol="0">
            <a:spAutoFit/>
          </a:bodyPr>
          <a:lstStyle/>
          <a:p>
            <a:r>
              <a:rPr lang="en-US" dirty="0">
                <a:latin typeface="Calibri" pitchFamily="34" charset="0"/>
              </a:rPr>
              <a:t>block offset</a:t>
            </a:r>
          </a:p>
        </p:txBody>
      </p:sp>
      <p:sp>
        <p:nvSpPr>
          <p:cNvPr id="29" name="TextBox 28"/>
          <p:cNvSpPr txBox="1"/>
          <p:nvPr/>
        </p:nvSpPr>
        <p:spPr>
          <a:xfrm>
            <a:off x="1981201" y="5715000"/>
            <a:ext cx="5067413" cy="369332"/>
          </a:xfrm>
          <a:prstGeom prst="rect">
            <a:avLst/>
          </a:prstGeom>
          <a:noFill/>
        </p:spPr>
        <p:txBody>
          <a:bodyPr wrap="none" rtlCol="0">
            <a:spAutoFit/>
          </a:bodyPr>
          <a:lstStyle/>
          <a:p>
            <a:r>
              <a:rPr lang="en-US" dirty="0">
                <a:solidFill>
                  <a:srgbClr val="C00000"/>
                </a:solidFill>
                <a:latin typeface="Calibri" pitchFamily="34" charset="0"/>
              </a:rPr>
              <a:t>If tag doesn’t match: </a:t>
            </a:r>
            <a:r>
              <a:rPr lang="en-US" dirty="0">
                <a:latin typeface="Calibri" pitchFamily="34" charset="0"/>
              </a:rPr>
              <a:t>old line is evicted and replaced</a:t>
            </a:r>
          </a:p>
        </p:txBody>
      </p:sp>
      <p:sp>
        <p:nvSpPr>
          <p:cNvPr id="30" name="Rectangle 29"/>
          <p:cNvSpPr/>
          <p:nvPr/>
        </p:nvSpPr>
        <p:spPr>
          <a:xfrm>
            <a:off x="59901" y="6657945"/>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32" name="Title 1"/>
          <p:cNvSpPr>
            <a:spLocks noGrp="1"/>
          </p:cNvSpPr>
          <p:nvPr>
            <p:ph type="title"/>
          </p:nvPr>
        </p:nvSpPr>
        <p:spPr/>
        <p:txBody>
          <a:bodyPr/>
          <a:lstStyle/>
          <a:p>
            <a:r>
              <a:rPr lang="en-US" dirty="0"/>
              <a:t>Example: Direct Mapped Cache (E = 1)</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55</a:t>
            </a:fld>
            <a:endParaRPr lang="en-US" altLang="en-US"/>
          </a:p>
        </p:txBody>
      </p:sp>
    </p:spTree>
    <p:extLst>
      <p:ext uri="{BB962C8B-B14F-4D97-AF65-F5344CB8AC3E}">
        <p14:creationId xmlns:p14="http://schemas.microsoft.com/office/powerpoint/2010/main" val="141534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E-way Set Associative Cache (Here: </a:t>
            </a:r>
            <a:r>
              <a:rPr lang="en-US" sz="2800" dirty="0">
                <a:solidFill>
                  <a:srgbClr val="00B050"/>
                </a:solidFill>
              </a:rPr>
              <a:t>E = 2</a:t>
            </a:r>
            <a:r>
              <a:rPr lang="en-US" sz="2800" dirty="0"/>
              <a: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56</a:t>
            </a:fld>
            <a:endParaRPr lang="en-US" altLang="en-US"/>
          </a:p>
        </p:txBody>
      </p:sp>
      <p:cxnSp>
        <p:nvCxnSpPr>
          <p:cNvPr id="125" name="Straight Connector 124"/>
          <p:cNvCxnSpPr/>
          <p:nvPr/>
        </p:nvCxnSpPr>
        <p:spPr bwMode="auto">
          <a:xfrm>
            <a:off x="2514600" y="4800601"/>
            <a:ext cx="6598924" cy="17189"/>
          </a:xfrm>
          <a:prstGeom prst="line">
            <a:avLst/>
          </a:prstGeom>
          <a:noFill/>
          <a:ln w="76200" cap="rnd" cmpd="sng" algn="ctr">
            <a:solidFill>
              <a:schemeClr val="tx1"/>
            </a:solidFill>
            <a:prstDash val="sysDot"/>
            <a:round/>
            <a:headEnd type="none" w="med" len="med"/>
            <a:tailEnd type="none" w="med" len="med"/>
          </a:ln>
          <a:effectLst/>
        </p:spPr>
      </p:cxnSp>
      <p:sp>
        <p:nvSpPr>
          <p:cNvPr id="127" name="TextBox 126"/>
          <p:cNvSpPr txBox="1"/>
          <p:nvPr/>
        </p:nvSpPr>
        <p:spPr>
          <a:xfrm>
            <a:off x="1905000" y="1030070"/>
            <a:ext cx="4716099" cy="646331"/>
          </a:xfrm>
          <a:prstGeom prst="rect">
            <a:avLst/>
          </a:prstGeom>
          <a:noFill/>
        </p:spPr>
        <p:txBody>
          <a:bodyPr wrap="none" rtlCol="0">
            <a:spAutoFit/>
          </a:bodyPr>
          <a:lstStyle/>
          <a:p>
            <a:r>
              <a:rPr lang="en-US" dirty="0">
                <a:latin typeface="Calibri" pitchFamily="34" charset="0"/>
              </a:rPr>
              <a:t>E = 2: Two elements/lines per set</a:t>
            </a:r>
          </a:p>
          <a:p>
            <a:r>
              <a:rPr lang="en-US" dirty="0">
                <a:latin typeface="Calibri" pitchFamily="34" charset="0"/>
              </a:rPr>
              <a:t>Assume: cache block size 8 bytes </a:t>
            </a:r>
            <a:r>
              <a:rPr lang="en-US" dirty="0" smtClean="0">
                <a:latin typeface="Calibri" pitchFamily="34" charset="0"/>
              </a:rPr>
              <a:t>(</a:t>
            </a:r>
            <a:r>
              <a:rPr lang="en-US" dirty="0">
                <a:latin typeface="Calibri" pitchFamily="34" charset="0"/>
              </a:rPr>
              <a:t>instead of 64)</a:t>
            </a:r>
          </a:p>
        </p:txBody>
      </p:sp>
      <p:sp>
        <p:nvSpPr>
          <p:cNvPr id="128" name="Rectangle 127"/>
          <p:cNvSpPr/>
          <p:nvPr/>
        </p:nvSpPr>
        <p:spPr bwMode="auto">
          <a:xfrm>
            <a:off x="8318678" y="18627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9309278" y="18627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10071278" y="186275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8229601" y="1522790"/>
            <a:ext cx="2433871" cy="369332"/>
          </a:xfrm>
          <a:prstGeom prst="rect">
            <a:avLst/>
          </a:prstGeom>
          <a:noFill/>
        </p:spPr>
        <p:txBody>
          <a:bodyPr wrap="none" rtlCol="0">
            <a:spAutoFit/>
          </a:bodyPr>
          <a:lstStyle/>
          <a:p>
            <a:r>
              <a:rPr lang="en-US" dirty="0">
                <a:latin typeface="Calibri" pitchFamily="34" charset="0"/>
              </a:rPr>
              <a:t>Address of </a:t>
            </a:r>
            <a:r>
              <a:rPr lang="en-US" dirty="0">
                <a:solidFill>
                  <a:srgbClr val="00B0F0"/>
                </a:solidFill>
                <a:latin typeface="Consolas" panose="020B0609020204030204" pitchFamily="49" charset="0"/>
              </a:rPr>
              <a:t>short </a:t>
            </a:r>
            <a:r>
              <a:rPr lang="en-US" dirty="0" err="1">
                <a:solidFill>
                  <a:srgbClr val="00B0F0"/>
                </a:solidFill>
                <a:latin typeface="Consolas" panose="020B0609020204030204" pitchFamily="49" charset="0"/>
              </a:rPr>
              <a:t>int</a:t>
            </a:r>
            <a:r>
              <a:rPr lang="en-US" dirty="0">
                <a:latin typeface="Calibri" pitchFamily="34" charset="0"/>
              </a:rPr>
              <a:t>:</a:t>
            </a:r>
          </a:p>
        </p:txBody>
      </p:sp>
      <p:sp>
        <p:nvSpPr>
          <p:cNvPr id="73" name="Rectangle 72"/>
          <p:cNvSpPr/>
          <p:nvPr/>
        </p:nvSpPr>
        <p:spPr bwMode="auto">
          <a:xfrm>
            <a:off x="2209800" y="2514601"/>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75" name="Rectangle 74"/>
          <p:cNvSpPr/>
          <p:nvPr/>
        </p:nvSpPr>
        <p:spPr bwMode="auto">
          <a:xfrm>
            <a:off x="2359207" y="25908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76" name="Rectangle 75"/>
          <p:cNvSpPr/>
          <p:nvPr/>
        </p:nvSpPr>
        <p:spPr bwMode="auto">
          <a:xfrm>
            <a:off x="3652525"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77" name="Rectangle 76"/>
          <p:cNvSpPr/>
          <p:nvPr/>
        </p:nvSpPr>
        <p:spPr bwMode="auto">
          <a:xfrm>
            <a:off x="3887843"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78" name="Rectangle 77"/>
          <p:cNvSpPr/>
          <p:nvPr/>
        </p:nvSpPr>
        <p:spPr bwMode="auto">
          <a:xfrm>
            <a:off x="4112968"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79" name="Rectangle 78"/>
          <p:cNvSpPr/>
          <p:nvPr/>
        </p:nvSpPr>
        <p:spPr bwMode="auto">
          <a:xfrm>
            <a:off x="5340508"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80" name="Rectangle 79"/>
          <p:cNvSpPr/>
          <p:nvPr/>
        </p:nvSpPr>
        <p:spPr bwMode="auto">
          <a:xfrm>
            <a:off x="2873389" y="26894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81" name="Rectangle 80"/>
          <p:cNvSpPr/>
          <p:nvPr/>
        </p:nvSpPr>
        <p:spPr bwMode="auto">
          <a:xfrm>
            <a:off x="2468529"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82" name="Rectangle 81"/>
          <p:cNvSpPr/>
          <p:nvPr/>
        </p:nvSpPr>
        <p:spPr bwMode="auto">
          <a:xfrm>
            <a:off x="4348910" y="26894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83" name="Rectangle 82"/>
          <p:cNvSpPr/>
          <p:nvPr/>
        </p:nvSpPr>
        <p:spPr bwMode="auto">
          <a:xfrm>
            <a:off x="5089138"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84" name="Rectangle 83"/>
          <p:cNvSpPr/>
          <p:nvPr/>
        </p:nvSpPr>
        <p:spPr bwMode="auto">
          <a:xfrm>
            <a:off x="4837145"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85" name="Rectangle 84"/>
          <p:cNvSpPr/>
          <p:nvPr/>
        </p:nvSpPr>
        <p:spPr bwMode="auto">
          <a:xfrm>
            <a:off x="4585151" y="26894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87" name="Rectangle 86"/>
          <p:cNvSpPr/>
          <p:nvPr/>
        </p:nvSpPr>
        <p:spPr bwMode="auto">
          <a:xfrm>
            <a:off x="5833535" y="2594047"/>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88" name="Rectangle 87"/>
          <p:cNvSpPr/>
          <p:nvPr/>
        </p:nvSpPr>
        <p:spPr bwMode="auto">
          <a:xfrm>
            <a:off x="7126853"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89" name="Rectangle 88"/>
          <p:cNvSpPr/>
          <p:nvPr/>
        </p:nvSpPr>
        <p:spPr bwMode="auto">
          <a:xfrm>
            <a:off x="7362171"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90" name="Rectangle 89"/>
          <p:cNvSpPr/>
          <p:nvPr/>
        </p:nvSpPr>
        <p:spPr bwMode="auto">
          <a:xfrm>
            <a:off x="7587296"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91" name="Rectangle 90"/>
          <p:cNvSpPr/>
          <p:nvPr/>
        </p:nvSpPr>
        <p:spPr bwMode="auto">
          <a:xfrm>
            <a:off x="8814836"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92" name="Rectangle 91"/>
          <p:cNvSpPr/>
          <p:nvPr/>
        </p:nvSpPr>
        <p:spPr bwMode="auto">
          <a:xfrm>
            <a:off x="6347717" y="26927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93" name="Rectangle 92"/>
          <p:cNvSpPr/>
          <p:nvPr/>
        </p:nvSpPr>
        <p:spPr bwMode="auto">
          <a:xfrm>
            <a:off x="5942857"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94" name="Rectangle 93"/>
          <p:cNvSpPr/>
          <p:nvPr/>
        </p:nvSpPr>
        <p:spPr bwMode="auto">
          <a:xfrm>
            <a:off x="7823238" y="26927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95" name="Rectangle 94"/>
          <p:cNvSpPr/>
          <p:nvPr/>
        </p:nvSpPr>
        <p:spPr bwMode="auto">
          <a:xfrm>
            <a:off x="8563466"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96" name="Rectangle 95"/>
          <p:cNvSpPr/>
          <p:nvPr/>
        </p:nvSpPr>
        <p:spPr bwMode="auto">
          <a:xfrm>
            <a:off x="8311473"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97" name="Rectangle 96"/>
          <p:cNvSpPr/>
          <p:nvPr/>
        </p:nvSpPr>
        <p:spPr bwMode="auto">
          <a:xfrm>
            <a:off x="8059479" y="26927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00" name="Rectangle 99"/>
          <p:cNvSpPr/>
          <p:nvPr/>
        </p:nvSpPr>
        <p:spPr bwMode="auto">
          <a:xfrm>
            <a:off x="2209800" y="3200401"/>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14" name="Rectangle 113"/>
          <p:cNvSpPr/>
          <p:nvPr/>
        </p:nvSpPr>
        <p:spPr bwMode="auto">
          <a:xfrm>
            <a:off x="2359207" y="32766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15" name="Rectangle 114"/>
          <p:cNvSpPr/>
          <p:nvPr/>
        </p:nvSpPr>
        <p:spPr bwMode="auto">
          <a:xfrm>
            <a:off x="3652525"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16" name="Rectangle 115"/>
          <p:cNvSpPr/>
          <p:nvPr/>
        </p:nvSpPr>
        <p:spPr bwMode="auto">
          <a:xfrm>
            <a:off x="3887843"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17" name="Rectangle 116"/>
          <p:cNvSpPr/>
          <p:nvPr/>
        </p:nvSpPr>
        <p:spPr bwMode="auto">
          <a:xfrm>
            <a:off x="411296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18" name="Rectangle 117"/>
          <p:cNvSpPr/>
          <p:nvPr/>
        </p:nvSpPr>
        <p:spPr bwMode="auto">
          <a:xfrm>
            <a:off x="534050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19" name="Rectangle 118"/>
          <p:cNvSpPr/>
          <p:nvPr/>
        </p:nvSpPr>
        <p:spPr bwMode="auto">
          <a:xfrm>
            <a:off x="2873389" y="33752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20" name="Rectangle 119"/>
          <p:cNvSpPr/>
          <p:nvPr/>
        </p:nvSpPr>
        <p:spPr bwMode="auto">
          <a:xfrm>
            <a:off x="246852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21" name="Rectangle 120"/>
          <p:cNvSpPr/>
          <p:nvPr/>
        </p:nvSpPr>
        <p:spPr bwMode="auto">
          <a:xfrm>
            <a:off x="4348910"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22" name="Rectangle 121"/>
          <p:cNvSpPr/>
          <p:nvPr/>
        </p:nvSpPr>
        <p:spPr bwMode="auto">
          <a:xfrm>
            <a:off x="508913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23" name="Rectangle 122"/>
          <p:cNvSpPr/>
          <p:nvPr/>
        </p:nvSpPr>
        <p:spPr bwMode="auto">
          <a:xfrm>
            <a:off x="4837145"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24" name="Rectangle 123"/>
          <p:cNvSpPr/>
          <p:nvPr/>
        </p:nvSpPr>
        <p:spPr bwMode="auto">
          <a:xfrm>
            <a:off x="4585151"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03" name="Rectangle 102"/>
          <p:cNvSpPr/>
          <p:nvPr/>
        </p:nvSpPr>
        <p:spPr bwMode="auto">
          <a:xfrm>
            <a:off x="5833535" y="3279847"/>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04" name="Rectangle 103"/>
          <p:cNvSpPr/>
          <p:nvPr/>
        </p:nvSpPr>
        <p:spPr bwMode="auto">
          <a:xfrm>
            <a:off x="7126853"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05" name="Rectangle 104"/>
          <p:cNvSpPr/>
          <p:nvPr/>
        </p:nvSpPr>
        <p:spPr bwMode="auto">
          <a:xfrm>
            <a:off x="7362171"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06" name="Rectangle 105"/>
          <p:cNvSpPr/>
          <p:nvPr/>
        </p:nvSpPr>
        <p:spPr bwMode="auto">
          <a:xfrm>
            <a:off x="758729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07" name="Rectangle 106"/>
          <p:cNvSpPr/>
          <p:nvPr/>
        </p:nvSpPr>
        <p:spPr bwMode="auto">
          <a:xfrm>
            <a:off x="881483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08" name="Rectangle 107"/>
          <p:cNvSpPr/>
          <p:nvPr/>
        </p:nvSpPr>
        <p:spPr bwMode="auto">
          <a:xfrm>
            <a:off x="6347717"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09" name="Rectangle 108"/>
          <p:cNvSpPr/>
          <p:nvPr/>
        </p:nvSpPr>
        <p:spPr bwMode="auto">
          <a:xfrm>
            <a:off x="594285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10" name="Rectangle 109"/>
          <p:cNvSpPr/>
          <p:nvPr/>
        </p:nvSpPr>
        <p:spPr bwMode="auto">
          <a:xfrm>
            <a:off x="7823238"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11" name="Rectangle 110"/>
          <p:cNvSpPr/>
          <p:nvPr/>
        </p:nvSpPr>
        <p:spPr bwMode="auto">
          <a:xfrm>
            <a:off x="856346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12" name="Rectangle 111"/>
          <p:cNvSpPr/>
          <p:nvPr/>
        </p:nvSpPr>
        <p:spPr bwMode="auto">
          <a:xfrm>
            <a:off x="8311473"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13" name="Rectangle 112"/>
          <p:cNvSpPr/>
          <p:nvPr/>
        </p:nvSpPr>
        <p:spPr bwMode="auto">
          <a:xfrm>
            <a:off x="8059479"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37" name="Rectangle 136"/>
          <p:cNvSpPr/>
          <p:nvPr/>
        </p:nvSpPr>
        <p:spPr bwMode="auto">
          <a:xfrm>
            <a:off x="2209800" y="3886201"/>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91" name="Rectangle 190"/>
          <p:cNvSpPr/>
          <p:nvPr/>
        </p:nvSpPr>
        <p:spPr bwMode="auto">
          <a:xfrm>
            <a:off x="2359207" y="39624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92" name="Rectangle 191"/>
          <p:cNvSpPr/>
          <p:nvPr/>
        </p:nvSpPr>
        <p:spPr bwMode="auto">
          <a:xfrm>
            <a:off x="3652525"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93" name="Rectangle 192"/>
          <p:cNvSpPr/>
          <p:nvPr/>
        </p:nvSpPr>
        <p:spPr bwMode="auto">
          <a:xfrm>
            <a:off x="3887843"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94" name="Rectangle 193"/>
          <p:cNvSpPr/>
          <p:nvPr/>
        </p:nvSpPr>
        <p:spPr bwMode="auto">
          <a:xfrm>
            <a:off x="4112968"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95" name="Rectangle 194"/>
          <p:cNvSpPr/>
          <p:nvPr/>
        </p:nvSpPr>
        <p:spPr bwMode="auto">
          <a:xfrm>
            <a:off x="5340508"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96" name="Rectangle 195"/>
          <p:cNvSpPr/>
          <p:nvPr/>
        </p:nvSpPr>
        <p:spPr bwMode="auto">
          <a:xfrm>
            <a:off x="2873389" y="40610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97" name="Rectangle 196"/>
          <p:cNvSpPr/>
          <p:nvPr/>
        </p:nvSpPr>
        <p:spPr bwMode="auto">
          <a:xfrm>
            <a:off x="2468529"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98" name="Rectangle 197"/>
          <p:cNvSpPr/>
          <p:nvPr/>
        </p:nvSpPr>
        <p:spPr bwMode="auto">
          <a:xfrm>
            <a:off x="4348910" y="40610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99" name="Rectangle 198"/>
          <p:cNvSpPr/>
          <p:nvPr/>
        </p:nvSpPr>
        <p:spPr bwMode="auto">
          <a:xfrm>
            <a:off x="5089138"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200" name="Rectangle 199"/>
          <p:cNvSpPr/>
          <p:nvPr/>
        </p:nvSpPr>
        <p:spPr bwMode="auto">
          <a:xfrm>
            <a:off x="4837145"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201" name="Rectangle 200"/>
          <p:cNvSpPr/>
          <p:nvPr/>
        </p:nvSpPr>
        <p:spPr bwMode="auto">
          <a:xfrm>
            <a:off x="4585151" y="40610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46" name="Rectangle 145"/>
          <p:cNvSpPr/>
          <p:nvPr/>
        </p:nvSpPr>
        <p:spPr bwMode="auto">
          <a:xfrm>
            <a:off x="5833535" y="3965647"/>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58" name="Rectangle 157"/>
          <p:cNvSpPr/>
          <p:nvPr/>
        </p:nvSpPr>
        <p:spPr bwMode="auto">
          <a:xfrm>
            <a:off x="7126853"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70" name="Rectangle 169"/>
          <p:cNvSpPr/>
          <p:nvPr/>
        </p:nvSpPr>
        <p:spPr bwMode="auto">
          <a:xfrm>
            <a:off x="7362171"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82" name="Rectangle 181"/>
          <p:cNvSpPr/>
          <p:nvPr/>
        </p:nvSpPr>
        <p:spPr bwMode="auto">
          <a:xfrm>
            <a:off x="7587296"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84" name="Rectangle 183"/>
          <p:cNvSpPr/>
          <p:nvPr/>
        </p:nvSpPr>
        <p:spPr bwMode="auto">
          <a:xfrm>
            <a:off x="8814836"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85" name="Rectangle 184"/>
          <p:cNvSpPr/>
          <p:nvPr/>
        </p:nvSpPr>
        <p:spPr bwMode="auto">
          <a:xfrm>
            <a:off x="6347717" y="40643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86" name="Rectangle 185"/>
          <p:cNvSpPr/>
          <p:nvPr/>
        </p:nvSpPr>
        <p:spPr bwMode="auto">
          <a:xfrm>
            <a:off x="5942857"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87" name="Rectangle 186"/>
          <p:cNvSpPr/>
          <p:nvPr/>
        </p:nvSpPr>
        <p:spPr bwMode="auto">
          <a:xfrm>
            <a:off x="7823238" y="40643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88" name="Rectangle 187"/>
          <p:cNvSpPr/>
          <p:nvPr/>
        </p:nvSpPr>
        <p:spPr bwMode="auto">
          <a:xfrm>
            <a:off x="8563466"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89" name="Rectangle 188"/>
          <p:cNvSpPr/>
          <p:nvPr/>
        </p:nvSpPr>
        <p:spPr bwMode="auto">
          <a:xfrm>
            <a:off x="8311473"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90" name="Rectangle 189"/>
          <p:cNvSpPr/>
          <p:nvPr/>
        </p:nvSpPr>
        <p:spPr bwMode="auto">
          <a:xfrm>
            <a:off x="8059479" y="40643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205" name="Rectangle 204"/>
          <p:cNvSpPr/>
          <p:nvPr/>
        </p:nvSpPr>
        <p:spPr bwMode="auto">
          <a:xfrm>
            <a:off x="2209800" y="5102158"/>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219" name="Rectangle 218"/>
          <p:cNvSpPr/>
          <p:nvPr/>
        </p:nvSpPr>
        <p:spPr bwMode="auto">
          <a:xfrm>
            <a:off x="2359207" y="5178361"/>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220" name="Rectangle 219"/>
          <p:cNvSpPr/>
          <p:nvPr/>
        </p:nvSpPr>
        <p:spPr bwMode="auto">
          <a:xfrm>
            <a:off x="3652525"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221" name="Rectangle 220"/>
          <p:cNvSpPr/>
          <p:nvPr/>
        </p:nvSpPr>
        <p:spPr bwMode="auto">
          <a:xfrm>
            <a:off x="3887843"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222" name="Rectangle 221"/>
          <p:cNvSpPr/>
          <p:nvPr/>
        </p:nvSpPr>
        <p:spPr bwMode="auto">
          <a:xfrm>
            <a:off x="4112968"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223" name="Rectangle 222"/>
          <p:cNvSpPr/>
          <p:nvPr/>
        </p:nvSpPr>
        <p:spPr bwMode="auto">
          <a:xfrm>
            <a:off x="5340508"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224" name="Rectangle 223"/>
          <p:cNvSpPr/>
          <p:nvPr/>
        </p:nvSpPr>
        <p:spPr bwMode="auto">
          <a:xfrm>
            <a:off x="2873389" y="5277026"/>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225" name="Rectangle 224"/>
          <p:cNvSpPr/>
          <p:nvPr/>
        </p:nvSpPr>
        <p:spPr bwMode="auto">
          <a:xfrm>
            <a:off x="2468529"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226" name="Rectangle 225"/>
          <p:cNvSpPr/>
          <p:nvPr/>
        </p:nvSpPr>
        <p:spPr bwMode="auto">
          <a:xfrm>
            <a:off x="4348910" y="5277026"/>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227" name="Rectangle 226"/>
          <p:cNvSpPr/>
          <p:nvPr/>
        </p:nvSpPr>
        <p:spPr bwMode="auto">
          <a:xfrm>
            <a:off x="5089138"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228" name="Rectangle 227"/>
          <p:cNvSpPr/>
          <p:nvPr/>
        </p:nvSpPr>
        <p:spPr bwMode="auto">
          <a:xfrm>
            <a:off x="4837145"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229" name="Rectangle 228"/>
          <p:cNvSpPr/>
          <p:nvPr/>
        </p:nvSpPr>
        <p:spPr bwMode="auto">
          <a:xfrm>
            <a:off x="4585151" y="5277026"/>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208" name="Rectangle 207"/>
          <p:cNvSpPr/>
          <p:nvPr/>
        </p:nvSpPr>
        <p:spPr bwMode="auto">
          <a:xfrm>
            <a:off x="5833535" y="51816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209" name="Rectangle 208"/>
          <p:cNvSpPr/>
          <p:nvPr/>
        </p:nvSpPr>
        <p:spPr bwMode="auto">
          <a:xfrm>
            <a:off x="7126853"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210" name="Rectangle 209"/>
          <p:cNvSpPr/>
          <p:nvPr/>
        </p:nvSpPr>
        <p:spPr bwMode="auto">
          <a:xfrm>
            <a:off x="7362171"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211" name="Rectangle 210"/>
          <p:cNvSpPr/>
          <p:nvPr/>
        </p:nvSpPr>
        <p:spPr bwMode="auto">
          <a:xfrm>
            <a:off x="7587296"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212" name="Rectangle 211"/>
          <p:cNvSpPr/>
          <p:nvPr/>
        </p:nvSpPr>
        <p:spPr bwMode="auto">
          <a:xfrm>
            <a:off x="8814836"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213" name="Rectangle 212"/>
          <p:cNvSpPr/>
          <p:nvPr/>
        </p:nvSpPr>
        <p:spPr bwMode="auto">
          <a:xfrm>
            <a:off x="6347717" y="5280269"/>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214" name="Rectangle 213"/>
          <p:cNvSpPr/>
          <p:nvPr/>
        </p:nvSpPr>
        <p:spPr bwMode="auto">
          <a:xfrm>
            <a:off x="5942857"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215" name="Rectangle 214"/>
          <p:cNvSpPr/>
          <p:nvPr/>
        </p:nvSpPr>
        <p:spPr bwMode="auto">
          <a:xfrm>
            <a:off x="7823238" y="5280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216" name="Rectangle 215"/>
          <p:cNvSpPr/>
          <p:nvPr/>
        </p:nvSpPr>
        <p:spPr bwMode="auto">
          <a:xfrm>
            <a:off x="8563466"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217" name="Rectangle 216"/>
          <p:cNvSpPr/>
          <p:nvPr/>
        </p:nvSpPr>
        <p:spPr bwMode="auto">
          <a:xfrm>
            <a:off x="8311473"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218" name="Rectangle 217"/>
          <p:cNvSpPr/>
          <p:nvPr/>
        </p:nvSpPr>
        <p:spPr bwMode="auto">
          <a:xfrm>
            <a:off x="8059479" y="5280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cxnSp>
        <p:nvCxnSpPr>
          <p:cNvPr id="231" name="Shape 230"/>
          <p:cNvCxnSpPr>
            <a:stCxn id="129" idx="2"/>
            <a:endCxn id="100" idx="3"/>
          </p:cNvCxnSpPr>
          <p:nvPr/>
        </p:nvCxnSpPr>
        <p:spPr bwMode="auto">
          <a:xfrm rot="5400000">
            <a:off x="8806728" y="2623272"/>
            <a:ext cx="1373222" cy="393878"/>
          </a:xfrm>
          <a:prstGeom prst="bentConnector2">
            <a:avLst/>
          </a:prstGeom>
          <a:noFill/>
          <a:ln w="25400" cap="flat" cmpd="sng" algn="ctr">
            <a:solidFill>
              <a:schemeClr val="tx1"/>
            </a:solidFill>
            <a:prstDash val="solid"/>
            <a:round/>
            <a:headEnd type="none" w="med" len="med"/>
            <a:tailEnd type="none" w="med" len="med"/>
          </a:ln>
          <a:effectLst/>
        </p:spPr>
      </p:cxnSp>
      <p:sp>
        <p:nvSpPr>
          <p:cNvPr id="132" name="TextBox 131"/>
          <p:cNvSpPr txBox="1"/>
          <p:nvPr/>
        </p:nvSpPr>
        <p:spPr>
          <a:xfrm>
            <a:off x="9677401" y="3246572"/>
            <a:ext cx="899605" cy="369332"/>
          </a:xfrm>
          <a:prstGeom prst="rect">
            <a:avLst/>
          </a:prstGeom>
          <a:noFill/>
        </p:spPr>
        <p:txBody>
          <a:bodyPr wrap="none" rtlCol="0">
            <a:spAutoFit/>
          </a:bodyPr>
          <a:lstStyle/>
          <a:p>
            <a:r>
              <a:rPr lang="en-US" dirty="0">
                <a:latin typeface="Calibri" pitchFamily="34" charset="0"/>
              </a:rPr>
              <a:t>find set</a:t>
            </a:r>
          </a:p>
        </p:txBody>
      </p:sp>
      <p:sp>
        <p:nvSpPr>
          <p:cNvPr id="126" name="AutoShape 16"/>
          <p:cNvSpPr>
            <a:spLocks/>
          </p:cNvSpPr>
          <p:nvPr/>
        </p:nvSpPr>
        <p:spPr bwMode="auto">
          <a:xfrm rot="5400000">
            <a:off x="5646817" y="-1157386"/>
            <a:ext cx="228601" cy="7062996"/>
          </a:xfrm>
          <a:prstGeom prst="leftBrace">
            <a:avLst>
              <a:gd name="adj1" fmla="val 75000"/>
              <a:gd name="adj2" fmla="val 50000"/>
            </a:avLst>
          </a:prstGeom>
          <a:noFill/>
          <a:ln w="25400">
            <a:solidFill>
              <a:schemeClr val="bg2"/>
            </a:solidFill>
            <a:round/>
            <a:headEnd/>
            <a:tailEnd/>
          </a:ln>
          <a:effectLst/>
        </p:spPr>
        <p:txBody>
          <a:bodyPr wrap="none" anchor="ctr"/>
          <a:lstStyle/>
          <a:p>
            <a:endParaRPr lang="en-US" dirty="0">
              <a:solidFill>
                <a:schemeClr val="bg2">
                  <a:lumMod val="75000"/>
                </a:schemeClr>
              </a:solidFill>
              <a:latin typeface="Calibri" pitchFamily="34" charset="0"/>
            </a:endParaRPr>
          </a:p>
        </p:txBody>
      </p:sp>
      <p:sp>
        <p:nvSpPr>
          <p:cNvPr id="133" name="AutoShape 16"/>
          <p:cNvSpPr>
            <a:spLocks/>
          </p:cNvSpPr>
          <p:nvPr/>
        </p:nvSpPr>
        <p:spPr bwMode="auto">
          <a:xfrm>
            <a:off x="1898772" y="2561442"/>
            <a:ext cx="228600" cy="3153559"/>
          </a:xfrm>
          <a:prstGeom prst="leftBrace">
            <a:avLst>
              <a:gd name="adj1" fmla="val 75000"/>
              <a:gd name="adj2" fmla="val 50000"/>
            </a:avLst>
          </a:prstGeom>
          <a:noFill/>
          <a:ln w="25400">
            <a:solidFill>
              <a:schemeClr val="bg2"/>
            </a:solidFill>
            <a:round/>
            <a:headEnd/>
            <a:tailEnd/>
          </a:ln>
          <a:effectLst/>
        </p:spPr>
        <p:txBody>
          <a:bodyPr wrap="none" anchor="ctr"/>
          <a:lstStyle/>
          <a:p>
            <a:endParaRPr lang="en-US" dirty="0">
              <a:solidFill>
                <a:schemeClr val="bg2">
                  <a:lumMod val="75000"/>
                </a:schemeClr>
              </a:solidFill>
              <a:latin typeface="Calibri" pitchFamily="34" charset="0"/>
            </a:endParaRPr>
          </a:p>
        </p:txBody>
      </p:sp>
      <p:sp>
        <p:nvSpPr>
          <p:cNvPr id="134" name="TextBox 133"/>
          <p:cNvSpPr txBox="1"/>
          <p:nvPr/>
        </p:nvSpPr>
        <p:spPr>
          <a:xfrm>
            <a:off x="4856419" y="1818018"/>
            <a:ext cx="1928605" cy="369332"/>
          </a:xfrm>
          <a:prstGeom prst="rect">
            <a:avLst/>
          </a:prstGeom>
          <a:noFill/>
          <a:ln>
            <a:noFill/>
          </a:ln>
        </p:spPr>
        <p:txBody>
          <a:bodyPr wrap="none" rtlCol="0">
            <a:spAutoFit/>
          </a:bodyPr>
          <a:lstStyle/>
          <a:p>
            <a:r>
              <a:rPr lang="en-US" dirty="0">
                <a:solidFill>
                  <a:schemeClr val="bg2">
                    <a:lumMod val="75000"/>
                  </a:schemeClr>
                </a:solidFill>
                <a:latin typeface="Calibri" pitchFamily="34" charset="0"/>
              </a:rPr>
              <a:t>2 elements per set</a:t>
            </a:r>
          </a:p>
        </p:txBody>
      </p:sp>
      <p:sp>
        <p:nvSpPr>
          <p:cNvPr id="135" name="TextBox 134"/>
          <p:cNvSpPr txBox="1"/>
          <p:nvPr/>
        </p:nvSpPr>
        <p:spPr>
          <a:xfrm>
            <a:off x="1722984" y="5867400"/>
            <a:ext cx="723275" cy="369332"/>
          </a:xfrm>
          <a:prstGeom prst="rect">
            <a:avLst/>
          </a:prstGeom>
          <a:noFill/>
          <a:ln>
            <a:noFill/>
          </a:ln>
        </p:spPr>
        <p:txBody>
          <a:bodyPr wrap="none" rtlCol="0">
            <a:spAutoFit/>
          </a:bodyPr>
          <a:lstStyle/>
          <a:p>
            <a:r>
              <a:rPr lang="en-US" dirty="0">
                <a:solidFill>
                  <a:schemeClr val="bg2">
                    <a:lumMod val="75000"/>
                  </a:schemeClr>
                </a:solidFill>
                <a:latin typeface="Calibri" pitchFamily="34" charset="0"/>
              </a:rPr>
              <a:t>S sets</a:t>
            </a:r>
          </a:p>
        </p:txBody>
      </p:sp>
      <p:sp>
        <p:nvSpPr>
          <p:cNvPr id="136" name="Rectangle 135"/>
          <p:cNvSpPr/>
          <p:nvPr/>
        </p:nvSpPr>
        <p:spPr>
          <a:xfrm>
            <a:off x="0"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40627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1905000" y="1154669"/>
            <a:ext cx="4663200" cy="646331"/>
          </a:xfrm>
          <a:prstGeom prst="rect">
            <a:avLst/>
          </a:prstGeom>
          <a:noFill/>
        </p:spPr>
        <p:txBody>
          <a:bodyPr wrap="none" rtlCol="0">
            <a:spAutoFit/>
          </a:bodyPr>
          <a:lstStyle/>
          <a:p>
            <a:r>
              <a:rPr lang="en-US" dirty="0">
                <a:latin typeface="Calibri" pitchFamily="34" charset="0"/>
              </a:rPr>
              <a:t>E = 2: Two elements/lines per set</a:t>
            </a:r>
          </a:p>
          <a:p>
            <a:r>
              <a:rPr lang="en-US" dirty="0">
                <a:latin typeface="Calibri" pitchFamily="34" charset="0"/>
              </a:rPr>
              <a:t>Assume: cache block size 8 bytes (instead of 64)</a:t>
            </a:r>
          </a:p>
        </p:txBody>
      </p:sp>
      <p:sp>
        <p:nvSpPr>
          <p:cNvPr id="128" name="Rectangle 127"/>
          <p:cNvSpPr/>
          <p:nvPr/>
        </p:nvSpPr>
        <p:spPr bwMode="auto">
          <a:xfrm>
            <a:off x="8090078" y="18627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9080678" y="18627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9842678" y="186275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8001001" y="1522790"/>
            <a:ext cx="2433871" cy="369332"/>
          </a:xfrm>
          <a:prstGeom prst="rect">
            <a:avLst/>
          </a:prstGeom>
          <a:noFill/>
        </p:spPr>
        <p:txBody>
          <a:bodyPr wrap="none" rtlCol="0">
            <a:spAutoFit/>
          </a:bodyPr>
          <a:lstStyle/>
          <a:p>
            <a:r>
              <a:rPr lang="en-US" dirty="0">
                <a:latin typeface="Calibri" pitchFamily="34" charset="0"/>
              </a:rPr>
              <a:t>Address of </a:t>
            </a:r>
            <a:r>
              <a:rPr lang="en-US" dirty="0" smtClean="0">
                <a:solidFill>
                  <a:srgbClr val="00B0F0"/>
                </a:solidFill>
                <a:latin typeface="Consolas" panose="020B0609020204030204" pitchFamily="49" charset="0"/>
              </a:rPr>
              <a:t>short int</a:t>
            </a:r>
            <a:r>
              <a:rPr lang="en-US" dirty="0">
                <a:latin typeface="Calibri" pitchFamily="34" charset="0"/>
              </a:rPr>
              <a:t>:</a:t>
            </a:r>
          </a:p>
        </p:txBody>
      </p:sp>
      <p:sp>
        <p:nvSpPr>
          <p:cNvPr id="100" name="Rectangle 99"/>
          <p:cNvSpPr/>
          <p:nvPr/>
        </p:nvSpPr>
        <p:spPr bwMode="auto">
          <a:xfrm>
            <a:off x="1981200" y="3200401"/>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14" name="Rectangle 113"/>
          <p:cNvSpPr/>
          <p:nvPr/>
        </p:nvSpPr>
        <p:spPr bwMode="auto">
          <a:xfrm>
            <a:off x="2130607" y="32766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15" name="Rectangle 114"/>
          <p:cNvSpPr/>
          <p:nvPr/>
        </p:nvSpPr>
        <p:spPr bwMode="auto">
          <a:xfrm>
            <a:off x="3423925"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16" name="Rectangle 115"/>
          <p:cNvSpPr/>
          <p:nvPr/>
        </p:nvSpPr>
        <p:spPr bwMode="auto">
          <a:xfrm>
            <a:off x="3659243"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17" name="Rectangle 116"/>
          <p:cNvSpPr/>
          <p:nvPr/>
        </p:nvSpPr>
        <p:spPr bwMode="auto">
          <a:xfrm>
            <a:off x="388436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18" name="Rectangle 117"/>
          <p:cNvSpPr/>
          <p:nvPr/>
        </p:nvSpPr>
        <p:spPr bwMode="auto">
          <a:xfrm>
            <a:off x="511190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19" name="Rectangle 118"/>
          <p:cNvSpPr/>
          <p:nvPr/>
        </p:nvSpPr>
        <p:spPr bwMode="auto">
          <a:xfrm>
            <a:off x="2644789" y="3375269"/>
            <a:ext cx="61978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20" name="Rectangle 119"/>
          <p:cNvSpPr/>
          <p:nvPr/>
        </p:nvSpPr>
        <p:spPr bwMode="auto">
          <a:xfrm>
            <a:off x="223992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21" name="Rectangle 120"/>
          <p:cNvSpPr/>
          <p:nvPr/>
        </p:nvSpPr>
        <p:spPr bwMode="auto">
          <a:xfrm>
            <a:off x="4120310"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22" name="Rectangle 121"/>
          <p:cNvSpPr/>
          <p:nvPr/>
        </p:nvSpPr>
        <p:spPr bwMode="auto">
          <a:xfrm>
            <a:off x="486053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23" name="Rectangle 122"/>
          <p:cNvSpPr/>
          <p:nvPr/>
        </p:nvSpPr>
        <p:spPr bwMode="auto">
          <a:xfrm>
            <a:off x="4608545"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24" name="Rectangle 123"/>
          <p:cNvSpPr/>
          <p:nvPr/>
        </p:nvSpPr>
        <p:spPr bwMode="auto">
          <a:xfrm>
            <a:off x="4356551"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03" name="Rectangle 102"/>
          <p:cNvSpPr/>
          <p:nvPr/>
        </p:nvSpPr>
        <p:spPr bwMode="auto">
          <a:xfrm>
            <a:off x="5604935" y="3279847"/>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04" name="Rectangle 103"/>
          <p:cNvSpPr/>
          <p:nvPr/>
        </p:nvSpPr>
        <p:spPr bwMode="auto">
          <a:xfrm>
            <a:off x="6898253"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05" name="Rectangle 104"/>
          <p:cNvSpPr/>
          <p:nvPr/>
        </p:nvSpPr>
        <p:spPr bwMode="auto">
          <a:xfrm>
            <a:off x="7133571"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06" name="Rectangle 105"/>
          <p:cNvSpPr/>
          <p:nvPr/>
        </p:nvSpPr>
        <p:spPr bwMode="auto">
          <a:xfrm>
            <a:off x="735869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07" name="Rectangle 106"/>
          <p:cNvSpPr/>
          <p:nvPr/>
        </p:nvSpPr>
        <p:spPr bwMode="auto">
          <a:xfrm>
            <a:off x="858623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08" name="Rectangle 107"/>
          <p:cNvSpPr/>
          <p:nvPr/>
        </p:nvSpPr>
        <p:spPr bwMode="auto">
          <a:xfrm>
            <a:off x="6119117"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09" name="Rectangle 108"/>
          <p:cNvSpPr/>
          <p:nvPr/>
        </p:nvSpPr>
        <p:spPr bwMode="auto">
          <a:xfrm>
            <a:off x="571425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10" name="Rectangle 109"/>
          <p:cNvSpPr/>
          <p:nvPr/>
        </p:nvSpPr>
        <p:spPr bwMode="auto">
          <a:xfrm>
            <a:off x="7594638"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11" name="Rectangle 110"/>
          <p:cNvSpPr/>
          <p:nvPr/>
        </p:nvSpPr>
        <p:spPr bwMode="auto">
          <a:xfrm>
            <a:off x="833486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12" name="Rectangle 111"/>
          <p:cNvSpPr/>
          <p:nvPr/>
        </p:nvSpPr>
        <p:spPr bwMode="auto">
          <a:xfrm>
            <a:off x="8082873"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13" name="Rectangle 112"/>
          <p:cNvSpPr/>
          <p:nvPr/>
        </p:nvSpPr>
        <p:spPr bwMode="auto">
          <a:xfrm>
            <a:off x="7830879"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cxnSp>
        <p:nvCxnSpPr>
          <p:cNvPr id="231" name="Shape 230"/>
          <p:cNvCxnSpPr>
            <a:stCxn id="129" idx="2"/>
            <a:endCxn id="100" idx="3"/>
          </p:cNvCxnSpPr>
          <p:nvPr/>
        </p:nvCxnSpPr>
        <p:spPr bwMode="auto">
          <a:xfrm rot="5400000">
            <a:off x="8578128" y="2623272"/>
            <a:ext cx="1373222" cy="393878"/>
          </a:xfrm>
          <a:prstGeom prst="bentConnector2">
            <a:avLst/>
          </a:prstGeom>
          <a:noFill/>
          <a:ln w="25400" cap="flat" cmpd="sng" algn="ctr">
            <a:solidFill>
              <a:schemeClr val="tx1"/>
            </a:solidFill>
            <a:prstDash val="solid"/>
            <a:round/>
            <a:headEnd type="none" w="med" len="med"/>
            <a:tailEnd type="none" w="med" len="med"/>
          </a:ln>
          <a:effectLst/>
        </p:spPr>
      </p:cxnSp>
      <p:cxnSp>
        <p:nvCxnSpPr>
          <p:cNvPr id="132" name="Shape 131"/>
          <p:cNvCxnSpPr>
            <a:stCxn id="128" idx="1"/>
            <a:endCxn id="108" idx="0"/>
          </p:cNvCxnSpPr>
          <p:nvPr/>
        </p:nvCxnSpPr>
        <p:spPr bwMode="auto">
          <a:xfrm rot="10800000" flipV="1">
            <a:off x="6429013" y="1998176"/>
            <a:ext cx="1661067" cy="1380336"/>
          </a:xfrm>
          <a:prstGeom prst="bentConnector2">
            <a:avLst/>
          </a:prstGeom>
          <a:noFill/>
          <a:ln w="25400" cap="flat" cmpd="sng" algn="ctr">
            <a:solidFill>
              <a:schemeClr val="tx1"/>
            </a:solidFill>
            <a:prstDash val="solid"/>
            <a:round/>
            <a:headEnd type="none" w="med" len="med"/>
            <a:tailEnd type="none" w="med" len="med"/>
          </a:ln>
          <a:effectLst/>
        </p:spPr>
      </p:cxnSp>
      <p:cxnSp>
        <p:nvCxnSpPr>
          <p:cNvPr id="134" name="Shape 133"/>
          <p:cNvCxnSpPr>
            <a:stCxn id="128" idx="1"/>
            <a:endCxn id="119" idx="0"/>
          </p:cNvCxnSpPr>
          <p:nvPr/>
        </p:nvCxnSpPr>
        <p:spPr bwMode="auto">
          <a:xfrm rot="10800000" flipV="1">
            <a:off x="2954685" y="1998176"/>
            <a:ext cx="5135395" cy="1377093"/>
          </a:xfrm>
          <a:prstGeom prst="bentConnector2">
            <a:avLst/>
          </a:prstGeom>
          <a:noFill/>
          <a:ln w="25400" cap="flat" cmpd="sng" algn="ctr">
            <a:solidFill>
              <a:schemeClr val="tx1"/>
            </a:solidFill>
            <a:prstDash val="solid"/>
            <a:round/>
            <a:headEnd type="none" w="med" len="med"/>
            <a:tailEnd type="none" w="med" len="med"/>
          </a:ln>
          <a:effectLst/>
        </p:spPr>
      </p:cxnSp>
      <p:sp>
        <p:nvSpPr>
          <p:cNvPr id="135" name="TextBox 134"/>
          <p:cNvSpPr txBox="1"/>
          <p:nvPr/>
        </p:nvSpPr>
        <p:spPr>
          <a:xfrm>
            <a:off x="4953001" y="1981200"/>
            <a:ext cx="1525867" cy="369332"/>
          </a:xfrm>
          <a:prstGeom prst="rect">
            <a:avLst/>
          </a:prstGeom>
          <a:noFill/>
        </p:spPr>
        <p:txBody>
          <a:bodyPr wrap="none" rtlCol="0">
            <a:spAutoFit/>
          </a:bodyPr>
          <a:lstStyle/>
          <a:p>
            <a:r>
              <a:rPr lang="en-US" dirty="0">
                <a:latin typeface="Calibri" pitchFamily="34" charset="0"/>
              </a:rPr>
              <a:t>compare both</a:t>
            </a:r>
          </a:p>
        </p:txBody>
      </p:sp>
      <p:cxnSp>
        <p:nvCxnSpPr>
          <p:cNvPr id="136" name="Straight Connector 135"/>
          <p:cNvCxnSpPr/>
          <p:nvPr/>
        </p:nvCxnSpPr>
        <p:spPr bwMode="auto">
          <a:xfrm rot="5400000">
            <a:off x="2160949" y="317146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138" name="TextBox 137"/>
          <p:cNvSpPr txBox="1"/>
          <p:nvPr/>
        </p:nvSpPr>
        <p:spPr>
          <a:xfrm>
            <a:off x="1981200" y="2628106"/>
            <a:ext cx="1021242" cy="369332"/>
          </a:xfrm>
          <a:prstGeom prst="rect">
            <a:avLst/>
          </a:prstGeom>
          <a:noFill/>
        </p:spPr>
        <p:txBody>
          <a:bodyPr wrap="none" rtlCol="0">
            <a:spAutoFit/>
          </a:bodyPr>
          <a:lstStyle/>
          <a:p>
            <a:r>
              <a:rPr lang="en-US" dirty="0">
                <a:latin typeface="Calibri" pitchFamily="34" charset="0"/>
              </a:rPr>
              <a:t>valid?  + </a:t>
            </a:r>
          </a:p>
        </p:txBody>
      </p:sp>
      <p:sp>
        <p:nvSpPr>
          <p:cNvPr id="139" name="TextBox 138"/>
          <p:cNvSpPr txBox="1"/>
          <p:nvPr/>
        </p:nvSpPr>
        <p:spPr>
          <a:xfrm>
            <a:off x="2942537" y="2641599"/>
            <a:ext cx="1691810" cy="369332"/>
          </a:xfrm>
          <a:prstGeom prst="rect">
            <a:avLst/>
          </a:prstGeom>
          <a:noFill/>
        </p:spPr>
        <p:txBody>
          <a:bodyPr wrap="none" rtlCol="0">
            <a:spAutoFit/>
          </a:bodyPr>
          <a:lstStyle/>
          <a:p>
            <a:r>
              <a:rPr lang="en-US" dirty="0">
                <a:latin typeface="Calibri" pitchFamily="34" charset="0"/>
              </a:rPr>
              <a:t>match: yes = hit</a:t>
            </a:r>
          </a:p>
        </p:txBody>
      </p:sp>
      <p:cxnSp>
        <p:nvCxnSpPr>
          <p:cNvPr id="143" name="Elbow Connector 142"/>
          <p:cNvCxnSpPr>
            <a:stCxn id="130" idx="2"/>
            <a:endCxn id="124" idx="2"/>
          </p:cNvCxnSpPr>
          <p:nvPr/>
        </p:nvCxnSpPr>
        <p:spPr bwMode="auto">
          <a:xfrm rot="5400000">
            <a:off x="6540511" y="75949"/>
            <a:ext cx="1504779" cy="5620080"/>
          </a:xfrm>
          <a:prstGeom prst="bentConnector3">
            <a:avLst>
              <a:gd name="adj1" fmla="val 148388"/>
            </a:avLst>
          </a:prstGeom>
          <a:noFill/>
          <a:ln w="25400" cap="flat" cmpd="sng" algn="ctr">
            <a:solidFill>
              <a:schemeClr val="tx1"/>
            </a:solidFill>
            <a:prstDash val="solid"/>
            <a:round/>
            <a:headEnd type="none" w="med" len="med"/>
            <a:tailEnd type="none" w="med" len="med"/>
          </a:ln>
          <a:effectLst/>
        </p:spPr>
      </p:cxnSp>
      <p:sp>
        <p:nvSpPr>
          <p:cNvPr id="145" name="TextBox 144"/>
          <p:cNvSpPr txBox="1"/>
          <p:nvPr/>
        </p:nvSpPr>
        <p:spPr>
          <a:xfrm>
            <a:off x="6629400" y="4355068"/>
            <a:ext cx="1301318" cy="369332"/>
          </a:xfrm>
          <a:prstGeom prst="rect">
            <a:avLst/>
          </a:prstGeom>
          <a:noFill/>
        </p:spPr>
        <p:txBody>
          <a:bodyPr wrap="none" rtlCol="0">
            <a:spAutoFit/>
          </a:bodyPr>
          <a:lstStyle/>
          <a:p>
            <a:r>
              <a:rPr lang="en-US" dirty="0">
                <a:latin typeface="Calibri" pitchFamily="34" charset="0"/>
              </a:rPr>
              <a:t>block offset</a:t>
            </a:r>
          </a:p>
        </p:txBody>
      </p:sp>
      <p:sp>
        <p:nvSpPr>
          <p:cNvPr id="43" name="Rectangle 42"/>
          <p:cNvSpPr/>
          <p:nvPr/>
        </p:nvSpPr>
        <p:spPr bwMode="auto">
          <a:xfrm>
            <a:off x="2648186" y="3377238"/>
            <a:ext cx="619789" cy="26311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41" name="Rectangle 40"/>
          <p:cNvSpPr/>
          <p:nvPr/>
        </p:nvSpPr>
        <p:spPr>
          <a:xfrm>
            <a:off x="8417" y="6657945"/>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44" name="Title 1"/>
          <p:cNvSpPr>
            <a:spLocks noGrp="1"/>
          </p:cNvSpPr>
          <p:nvPr>
            <p:ph type="title"/>
          </p:nvPr>
        </p:nvSpPr>
        <p:spPr/>
        <p:txBody>
          <a:bodyPr/>
          <a:lstStyle/>
          <a:p>
            <a:r>
              <a:rPr lang="en-US" sz="2800" dirty="0"/>
              <a:t>E-way Set Associative Cache (Here: </a:t>
            </a:r>
            <a:r>
              <a:rPr lang="en-US" sz="2800" dirty="0">
                <a:solidFill>
                  <a:srgbClr val="00B050"/>
                </a:solidFill>
              </a:rPr>
              <a:t>E = 2</a:t>
            </a:r>
            <a:r>
              <a:rPr lang="en-US" sz="2800" dirty="0"/>
              <a:t>)</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57</a:t>
            </a:fld>
            <a:endParaRPr lang="en-US" altLang="en-US"/>
          </a:p>
        </p:txBody>
      </p:sp>
    </p:spTree>
    <p:extLst>
      <p:ext uri="{BB962C8B-B14F-4D97-AF65-F5344CB8AC3E}">
        <p14:creationId xmlns:p14="http://schemas.microsoft.com/office/powerpoint/2010/main" val="403670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8" grpId="0"/>
      <p:bldP spid="139" grpId="0"/>
      <p:bldP spid="145" grpId="0"/>
      <p:bldP spid="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1905000" y="1154669"/>
            <a:ext cx="4716099" cy="646331"/>
          </a:xfrm>
          <a:prstGeom prst="rect">
            <a:avLst/>
          </a:prstGeom>
          <a:noFill/>
        </p:spPr>
        <p:txBody>
          <a:bodyPr wrap="none" rtlCol="0">
            <a:spAutoFit/>
          </a:bodyPr>
          <a:lstStyle/>
          <a:p>
            <a:r>
              <a:rPr lang="en-US" dirty="0">
                <a:latin typeface="Calibri" pitchFamily="34" charset="0"/>
              </a:rPr>
              <a:t>E = 2: Two elements/lines per set</a:t>
            </a:r>
          </a:p>
          <a:p>
            <a:r>
              <a:rPr lang="en-US" dirty="0">
                <a:latin typeface="Calibri" pitchFamily="34" charset="0"/>
              </a:rPr>
              <a:t>Assume: cache block size 8 bytes </a:t>
            </a:r>
            <a:r>
              <a:rPr lang="en-US" dirty="0" smtClean="0">
                <a:latin typeface="Calibri" pitchFamily="34" charset="0"/>
              </a:rPr>
              <a:t>(</a:t>
            </a:r>
            <a:r>
              <a:rPr lang="en-US" dirty="0">
                <a:latin typeface="Calibri" pitchFamily="34" charset="0"/>
              </a:rPr>
              <a:t>instead of 64)</a:t>
            </a:r>
          </a:p>
        </p:txBody>
      </p:sp>
      <p:sp>
        <p:nvSpPr>
          <p:cNvPr id="128" name="Rectangle 127"/>
          <p:cNvSpPr/>
          <p:nvPr/>
        </p:nvSpPr>
        <p:spPr bwMode="auto">
          <a:xfrm>
            <a:off x="8090078" y="1862752"/>
            <a:ext cx="990600" cy="270848"/>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 bits</a:t>
            </a:r>
          </a:p>
        </p:txBody>
      </p:sp>
      <p:sp>
        <p:nvSpPr>
          <p:cNvPr id="129" name="Rectangle 128"/>
          <p:cNvSpPr/>
          <p:nvPr/>
        </p:nvSpPr>
        <p:spPr bwMode="auto">
          <a:xfrm>
            <a:off x="9080678" y="1862752"/>
            <a:ext cx="762000"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0…01</a:t>
            </a:r>
          </a:p>
        </p:txBody>
      </p:sp>
      <p:sp>
        <p:nvSpPr>
          <p:cNvPr id="130" name="Rectangle 129"/>
          <p:cNvSpPr/>
          <p:nvPr/>
        </p:nvSpPr>
        <p:spPr bwMode="auto">
          <a:xfrm>
            <a:off x="9842678" y="1862752"/>
            <a:ext cx="520522" cy="270848"/>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lvl="0" algn="ctr"/>
            <a:r>
              <a:rPr lang="en-US" sz="1600" dirty="0">
                <a:solidFill>
                  <a:srgbClr val="000000"/>
                </a:solidFill>
                <a:latin typeface="Calibri" pitchFamily="34" charset="0"/>
              </a:rPr>
              <a:t>100</a:t>
            </a:r>
          </a:p>
        </p:txBody>
      </p:sp>
      <p:sp>
        <p:nvSpPr>
          <p:cNvPr id="131" name="TextBox 130"/>
          <p:cNvSpPr txBox="1"/>
          <p:nvPr/>
        </p:nvSpPr>
        <p:spPr>
          <a:xfrm>
            <a:off x="8001001" y="1522790"/>
            <a:ext cx="2433871" cy="369332"/>
          </a:xfrm>
          <a:prstGeom prst="rect">
            <a:avLst/>
          </a:prstGeom>
          <a:noFill/>
        </p:spPr>
        <p:txBody>
          <a:bodyPr wrap="none" rtlCol="0">
            <a:spAutoFit/>
          </a:bodyPr>
          <a:lstStyle/>
          <a:p>
            <a:r>
              <a:rPr lang="en-US" dirty="0">
                <a:latin typeface="Calibri" pitchFamily="34" charset="0"/>
              </a:rPr>
              <a:t>Address of </a:t>
            </a:r>
            <a:r>
              <a:rPr lang="en-US" dirty="0">
                <a:solidFill>
                  <a:srgbClr val="00B0F0"/>
                </a:solidFill>
                <a:latin typeface="Consolas" panose="020B0609020204030204" pitchFamily="49" charset="0"/>
              </a:rPr>
              <a:t>short </a:t>
            </a:r>
            <a:r>
              <a:rPr lang="en-US" dirty="0" err="1">
                <a:solidFill>
                  <a:srgbClr val="00B0F0"/>
                </a:solidFill>
                <a:latin typeface="Consolas" panose="020B0609020204030204" pitchFamily="49" charset="0"/>
              </a:rPr>
              <a:t>int</a:t>
            </a:r>
            <a:r>
              <a:rPr lang="en-US" dirty="0">
                <a:latin typeface="Calibri" pitchFamily="34" charset="0"/>
              </a:rPr>
              <a:t>:</a:t>
            </a:r>
          </a:p>
        </p:txBody>
      </p:sp>
      <p:sp>
        <p:nvSpPr>
          <p:cNvPr id="100" name="Rectangle 99"/>
          <p:cNvSpPr/>
          <p:nvPr/>
        </p:nvSpPr>
        <p:spPr bwMode="auto">
          <a:xfrm>
            <a:off x="1981200" y="3200401"/>
            <a:ext cx="7086600" cy="612843"/>
          </a:xfrm>
          <a:prstGeom prst="rect">
            <a:avLst/>
          </a:prstGeom>
          <a:solidFill>
            <a:schemeClr val="accent2">
              <a:lumMod val="20000"/>
              <a:lumOff val="80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14" name="Rectangle 113"/>
          <p:cNvSpPr/>
          <p:nvPr/>
        </p:nvSpPr>
        <p:spPr bwMode="auto">
          <a:xfrm>
            <a:off x="2130607" y="3276604"/>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15" name="Rectangle 114"/>
          <p:cNvSpPr/>
          <p:nvPr/>
        </p:nvSpPr>
        <p:spPr bwMode="auto">
          <a:xfrm>
            <a:off x="3423925"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16" name="Rectangle 115"/>
          <p:cNvSpPr/>
          <p:nvPr/>
        </p:nvSpPr>
        <p:spPr bwMode="auto">
          <a:xfrm>
            <a:off x="3659243"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17" name="Rectangle 116"/>
          <p:cNvSpPr/>
          <p:nvPr/>
        </p:nvSpPr>
        <p:spPr bwMode="auto">
          <a:xfrm>
            <a:off x="3884368"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18" name="Rectangle 117"/>
          <p:cNvSpPr/>
          <p:nvPr/>
        </p:nvSpPr>
        <p:spPr bwMode="auto">
          <a:xfrm>
            <a:off x="511190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19" name="Rectangle 118"/>
          <p:cNvSpPr/>
          <p:nvPr/>
        </p:nvSpPr>
        <p:spPr bwMode="auto">
          <a:xfrm>
            <a:off x="2644789" y="3375269"/>
            <a:ext cx="619789" cy="26311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20" name="Rectangle 119"/>
          <p:cNvSpPr/>
          <p:nvPr/>
        </p:nvSpPr>
        <p:spPr bwMode="auto">
          <a:xfrm>
            <a:off x="2239929"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21" name="Rectangle 120"/>
          <p:cNvSpPr/>
          <p:nvPr/>
        </p:nvSpPr>
        <p:spPr bwMode="auto">
          <a:xfrm>
            <a:off x="4120310" y="3375269"/>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22" name="Rectangle 121"/>
          <p:cNvSpPr/>
          <p:nvPr/>
        </p:nvSpPr>
        <p:spPr bwMode="auto">
          <a:xfrm>
            <a:off x="4860538" y="3375269"/>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23" name="Rectangle 122"/>
          <p:cNvSpPr/>
          <p:nvPr/>
        </p:nvSpPr>
        <p:spPr bwMode="auto">
          <a:xfrm>
            <a:off x="4608545" y="3375269"/>
            <a:ext cx="252617" cy="26311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24" name="Rectangle 123"/>
          <p:cNvSpPr/>
          <p:nvPr/>
        </p:nvSpPr>
        <p:spPr bwMode="auto">
          <a:xfrm>
            <a:off x="4356551" y="3375269"/>
            <a:ext cx="252617" cy="26311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sp>
        <p:nvSpPr>
          <p:cNvPr id="103" name="Rectangle 102"/>
          <p:cNvSpPr/>
          <p:nvPr/>
        </p:nvSpPr>
        <p:spPr bwMode="auto">
          <a:xfrm>
            <a:off x="5604935" y="3279847"/>
            <a:ext cx="3321928" cy="460443"/>
          </a:xfrm>
          <a:prstGeom prst="rect">
            <a:avLst/>
          </a:prstGeom>
          <a:solidFill>
            <a:schemeClr val="accent2">
              <a:lumMod val="40000"/>
              <a:lumOff val="60000"/>
            </a:schemeClr>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sz="1600" dirty="0">
              <a:latin typeface="Calibri" pitchFamily="34" charset="0"/>
            </a:endParaRPr>
          </a:p>
        </p:txBody>
      </p:sp>
      <p:sp>
        <p:nvSpPr>
          <p:cNvPr id="104" name="Rectangle 103"/>
          <p:cNvSpPr/>
          <p:nvPr/>
        </p:nvSpPr>
        <p:spPr bwMode="auto">
          <a:xfrm>
            <a:off x="6898253"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0</a:t>
            </a:r>
          </a:p>
        </p:txBody>
      </p:sp>
      <p:sp>
        <p:nvSpPr>
          <p:cNvPr id="105" name="Rectangle 104"/>
          <p:cNvSpPr/>
          <p:nvPr/>
        </p:nvSpPr>
        <p:spPr bwMode="auto">
          <a:xfrm>
            <a:off x="7133571"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1</a:t>
            </a:r>
          </a:p>
        </p:txBody>
      </p:sp>
      <p:sp>
        <p:nvSpPr>
          <p:cNvPr id="106" name="Rectangle 105"/>
          <p:cNvSpPr/>
          <p:nvPr/>
        </p:nvSpPr>
        <p:spPr bwMode="auto">
          <a:xfrm>
            <a:off x="7358696"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2</a:t>
            </a:r>
          </a:p>
        </p:txBody>
      </p:sp>
      <p:sp>
        <p:nvSpPr>
          <p:cNvPr id="107" name="Rectangle 106"/>
          <p:cNvSpPr/>
          <p:nvPr/>
        </p:nvSpPr>
        <p:spPr bwMode="auto">
          <a:xfrm>
            <a:off x="858623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7</a:t>
            </a:r>
          </a:p>
        </p:txBody>
      </p:sp>
      <p:sp>
        <p:nvSpPr>
          <p:cNvPr id="108" name="Rectangle 107"/>
          <p:cNvSpPr/>
          <p:nvPr/>
        </p:nvSpPr>
        <p:spPr bwMode="auto">
          <a:xfrm>
            <a:off x="6119117" y="3378512"/>
            <a:ext cx="619789" cy="263110"/>
          </a:xfrm>
          <a:prstGeom prst="rect">
            <a:avLst/>
          </a:prstGeom>
          <a:solidFill>
            <a:schemeClr val="accent3"/>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tag</a:t>
            </a:r>
          </a:p>
        </p:txBody>
      </p:sp>
      <p:sp>
        <p:nvSpPr>
          <p:cNvPr id="109" name="Rectangle 108"/>
          <p:cNvSpPr/>
          <p:nvPr/>
        </p:nvSpPr>
        <p:spPr bwMode="auto">
          <a:xfrm>
            <a:off x="5714257"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v</a:t>
            </a:r>
          </a:p>
        </p:txBody>
      </p:sp>
      <p:sp>
        <p:nvSpPr>
          <p:cNvPr id="110" name="Rectangle 109"/>
          <p:cNvSpPr/>
          <p:nvPr/>
        </p:nvSpPr>
        <p:spPr bwMode="auto">
          <a:xfrm>
            <a:off x="7594638" y="3378512"/>
            <a:ext cx="235319"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3</a:t>
            </a:r>
          </a:p>
        </p:txBody>
      </p:sp>
      <p:sp>
        <p:nvSpPr>
          <p:cNvPr id="111" name="Rectangle 110"/>
          <p:cNvSpPr/>
          <p:nvPr/>
        </p:nvSpPr>
        <p:spPr bwMode="auto">
          <a:xfrm>
            <a:off x="8334866"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6</a:t>
            </a:r>
          </a:p>
        </p:txBody>
      </p:sp>
      <p:sp>
        <p:nvSpPr>
          <p:cNvPr id="112" name="Rectangle 111"/>
          <p:cNvSpPr/>
          <p:nvPr/>
        </p:nvSpPr>
        <p:spPr bwMode="auto">
          <a:xfrm>
            <a:off x="8082873"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5</a:t>
            </a:r>
          </a:p>
        </p:txBody>
      </p:sp>
      <p:sp>
        <p:nvSpPr>
          <p:cNvPr id="113" name="Rectangle 112"/>
          <p:cNvSpPr/>
          <p:nvPr/>
        </p:nvSpPr>
        <p:spPr bwMode="auto">
          <a:xfrm>
            <a:off x="7830879" y="3378512"/>
            <a:ext cx="252617" cy="26311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a:latin typeface="Calibri" pitchFamily="34" charset="0"/>
              </a:rPr>
              <a:t>4</a:t>
            </a:r>
          </a:p>
        </p:txBody>
      </p:sp>
      <p:cxnSp>
        <p:nvCxnSpPr>
          <p:cNvPr id="231" name="Shape 230"/>
          <p:cNvCxnSpPr>
            <a:stCxn id="129" idx="2"/>
            <a:endCxn id="100" idx="3"/>
          </p:cNvCxnSpPr>
          <p:nvPr/>
        </p:nvCxnSpPr>
        <p:spPr bwMode="auto">
          <a:xfrm rot="5400000">
            <a:off x="8578128" y="2623272"/>
            <a:ext cx="1373222" cy="393878"/>
          </a:xfrm>
          <a:prstGeom prst="bentConnector2">
            <a:avLst/>
          </a:prstGeom>
          <a:noFill/>
          <a:ln w="25400" cap="flat" cmpd="sng" algn="ctr">
            <a:solidFill>
              <a:schemeClr val="tx1"/>
            </a:solidFill>
            <a:prstDash val="solid"/>
            <a:round/>
            <a:headEnd type="none" w="med" len="med"/>
            <a:tailEnd type="none" w="med" len="med"/>
          </a:ln>
          <a:effectLst/>
        </p:spPr>
      </p:cxnSp>
      <p:cxnSp>
        <p:nvCxnSpPr>
          <p:cNvPr id="132" name="Shape 131"/>
          <p:cNvCxnSpPr>
            <a:stCxn id="128" idx="1"/>
            <a:endCxn id="108" idx="0"/>
          </p:cNvCxnSpPr>
          <p:nvPr/>
        </p:nvCxnSpPr>
        <p:spPr bwMode="auto">
          <a:xfrm rot="10800000" flipV="1">
            <a:off x="6429013" y="1998176"/>
            <a:ext cx="1661067" cy="1380336"/>
          </a:xfrm>
          <a:prstGeom prst="bentConnector2">
            <a:avLst/>
          </a:prstGeom>
          <a:noFill/>
          <a:ln w="25400" cap="flat" cmpd="sng" algn="ctr">
            <a:solidFill>
              <a:schemeClr val="tx1"/>
            </a:solidFill>
            <a:prstDash val="solid"/>
            <a:round/>
            <a:headEnd type="none" w="med" len="med"/>
            <a:tailEnd type="none" w="med" len="med"/>
          </a:ln>
          <a:effectLst/>
        </p:spPr>
      </p:cxnSp>
      <p:cxnSp>
        <p:nvCxnSpPr>
          <p:cNvPr id="134" name="Shape 133"/>
          <p:cNvCxnSpPr>
            <a:stCxn id="128" idx="1"/>
            <a:endCxn id="119" idx="0"/>
          </p:cNvCxnSpPr>
          <p:nvPr/>
        </p:nvCxnSpPr>
        <p:spPr bwMode="auto">
          <a:xfrm rot="10800000" flipV="1">
            <a:off x="2954685" y="1998176"/>
            <a:ext cx="5135395" cy="1377093"/>
          </a:xfrm>
          <a:prstGeom prst="bentConnector2">
            <a:avLst/>
          </a:prstGeom>
          <a:noFill/>
          <a:ln w="25400" cap="flat" cmpd="sng" algn="ctr">
            <a:solidFill>
              <a:schemeClr val="tx1"/>
            </a:solidFill>
            <a:prstDash val="solid"/>
            <a:round/>
            <a:headEnd type="none" w="med" len="med"/>
            <a:tailEnd type="none" w="med" len="med"/>
          </a:ln>
          <a:effectLst/>
        </p:spPr>
      </p:cxnSp>
      <p:sp>
        <p:nvSpPr>
          <p:cNvPr id="135" name="TextBox 134"/>
          <p:cNvSpPr txBox="1"/>
          <p:nvPr/>
        </p:nvSpPr>
        <p:spPr>
          <a:xfrm>
            <a:off x="4953001" y="1981200"/>
            <a:ext cx="1529535" cy="369332"/>
          </a:xfrm>
          <a:prstGeom prst="rect">
            <a:avLst/>
          </a:prstGeom>
          <a:noFill/>
        </p:spPr>
        <p:txBody>
          <a:bodyPr wrap="none" rtlCol="0">
            <a:spAutoFit/>
          </a:bodyPr>
          <a:lstStyle/>
          <a:p>
            <a:r>
              <a:rPr lang="en-US" dirty="0">
                <a:latin typeface="Calibri" pitchFamily="34" charset="0"/>
              </a:rPr>
              <a:t>compare both</a:t>
            </a:r>
          </a:p>
        </p:txBody>
      </p:sp>
      <p:cxnSp>
        <p:nvCxnSpPr>
          <p:cNvPr id="136" name="Straight Connector 135"/>
          <p:cNvCxnSpPr/>
          <p:nvPr/>
        </p:nvCxnSpPr>
        <p:spPr bwMode="auto">
          <a:xfrm rot="5400000">
            <a:off x="2160949" y="3171463"/>
            <a:ext cx="400914" cy="1588"/>
          </a:xfrm>
          <a:prstGeom prst="line">
            <a:avLst/>
          </a:prstGeom>
          <a:noFill/>
          <a:ln w="25400" cap="flat" cmpd="sng" algn="ctr">
            <a:solidFill>
              <a:schemeClr val="tx1"/>
            </a:solidFill>
            <a:prstDash val="solid"/>
            <a:round/>
            <a:headEnd type="none" w="med" len="med"/>
            <a:tailEnd type="none" w="med" len="med"/>
          </a:ln>
          <a:effectLst/>
        </p:spPr>
      </p:cxnSp>
      <p:sp>
        <p:nvSpPr>
          <p:cNvPr id="138" name="TextBox 137"/>
          <p:cNvSpPr txBox="1"/>
          <p:nvPr/>
        </p:nvSpPr>
        <p:spPr>
          <a:xfrm>
            <a:off x="1981200" y="2641599"/>
            <a:ext cx="1021242" cy="369332"/>
          </a:xfrm>
          <a:prstGeom prst="rect">
            <a:avLst/>
          </a:prstGeom>
          <a:noFill/>
        </p:spPr>
        <p:txBody>
          <a:bodyPr wrap="none" rtlCol="0">
            <a:spAutoFit/>
          </a:bodyPr>
          <a:lstStyle/>
          <a:p>
            <a:r>
              <a:rPr lang="en-US" dirty="0">
                <a:latin typeface="Calibri" pitchFamily="34" charset="0"/>
              </a:rPr>
              <a:t>valid?  + </a:t>
            </a:r>
          </a:p>
        </p:txBody>
      </p:sp>
      <p:sp>
        <p:nvSpPr>
          <p:cNvPr id="139" name="TextBox 138"/>
          <p:cNvSpPr txBox="1"/>
          <p:nvPr/>
        </p:nvSpPr>
        <p:spPr>
          <a:xfrm>
            <a:off x="2942537" y="2641599"/>
            <a:ext cx="1691810" cy="369332"/>
          </a:xfrm>
          <a:prstGeom prst="rect">
            <a:avLst/>
          </a:prstGeom>
          <a:noFill/>
        </p:spPr>
        <p:txBody>
          <a:bodyPr wrap="none" rtlCol="0">
            <a:spAutoFit/>
          </a:bodyPr>
          <a:lstStyle/>
          <a:p>
            <a:r>
              <a:rPr lang="en-US" dirty="0">
                <a:latin typeface="Calibri" pitchFamily="34" charset="0"/>
              </a:rPr>
              <a:t>match: yes = hit</a:t>
            </a:r>
          </a:p>
        </p:txBody>
      </p:sp>
      <p:cxnSp>
        <p:nvCxnSpPr>
          <p:cNvPr id="143" name="Elbow Connector 142"/>
          <p:cNvCxnSpPr>
            <a:stCxn id="130" idx="2"/>
            <a:endCxn id="124" idx="2"/>
          </p:cNvCxnSpPr>
          <p:nvPr/>
        </p:nvCxnSpPr>
        <p:spPr bwMode="auto">
          <a:xfrm rot="5400000">
            <a:off x="6540511" y="75949"/>
            <a:ext cx="1504779" cy="5620080"/>
          </a:xfrm>
          <a:prstGeom prst="bentConnector3">
            <a:avLst>
              <a:gd name="adj1" fmla="val 148388"/>
            </a:avLst>
          </a:prstGeom>
          <a:noFill/>
          <a:ln w="25400" cap="flat" cmpd="sng" algn="ctr">
            <a:solidFill>
              <a:schemeClr val="tx1"/>
            </a:solidFill>
            <a:prstDash val="solid"/>
            <a:round/>
            <a:headEnd type="none" w="med" len="med"/>
            <a:tailEnd type="none" w="med" len="med"/>
          </a:ln>
          <a:effectLst/>
        </p:spPr>
      </p:cxnSp>
      <p:sp>
        <p:nvSpPr>
          <p:cNvPr id="145" name="TextBox 144"/>
          <p:cNvSpPr txBox="1"/>
          <p:nvPr/>
        </p:nvSpPr>
        <p:spPr>
          <a:xfrm>
            <a:off x="6629400" y="4355068"/>
            <a:ext cx="1301318" cy="369332"/>
          </a:xfrm>
          <a:prstGeom prst="rect">
            <a:avLst/>
          </a:prstGeom>
          <a:noFill/>
        </p:spPr>
        <p:txBody>
          <a:bodyPr wrap="none" rtlCol="0">
            <a:spAutoFit/>
          </a:bodyPr>
          <a:lstStyle/>
          <a:p>
            <a:r>
              <a:rPr lang="en-US" dirty="0">
                <a:latin typeface="Calibri" pitchFamily="34" charset="0"/>
              </a:rPr>
              <a:t>block offset</a:t>
            </a:r>
          </a:p>
        </p:txBody>
      </p:sp>
      <p:sp>
        <p:nvSpPr>
          <p:cNvPr id="43" name="Down Arrow 42"/>
          <p:cNvSpPr/>
          <p:nvPr/>
        </p:nvSpPr>
        <p:spPr bwMode="auto">
          <a:xfrm flipV="1">
            <a:off x="4241407" y="3733800"/>
            <a:ext cx="733658" cy="1066800"/>
          </a:xfrm>
          <a:prstGeom prst="downArrow">
            <a:avLst/>
          </a:prstGeom>
          <a:solidFill>
            <a:schemeClr val="bg1">
              <a:lumMod val="65000"/>
            </a:scheme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4" name="TextBox 43"/>
          <p:cNvSpPr txBox="1"/>
          <p:nvPr/>
        </p:nvSpPr>
        <p:spPr>
          <a:xfrm>
            <a:off x="3327399" y="4812268"/>
            <a:ext cx="2657907" cy="369332"/>
          </a:xfrm>
          <a:prstGeom prst="rect">
            <a:avLst/>
          </a:prstGeom>
          <a:noFill/>
        </p:spPr>
        <p:txBody>
          <a:bodyPr wrap="none" rtlCol="0">
            <a:spAutoFit/>
          </a:bodyPr>
          <a:lstStyle/>
          <a:p>
            <a:r>
              <a:rPr lang="en-US" dirty="0">
                <a:latin typeface="Calibri" pitchFamily="34" charset="0"/>
              </a:rPr>
              <a:t>short </a:t>
            </a:r>
            <a:r>
              <a:rPr lang="en-US" dirty="0" err="1">
                <a:latin typeface="Consolas" panose="020B0609020204030204" pitchFamily="49" charset="0"/>
              </a:rPr>
              <a:t>int</a:t>
            </a:r>
            <a:r>
              <a:rPr lang="en-US" dirty="0">
                <a:latin typeface="Calibri" pitchFamily="34" charset="0"/>
              </a:rPr>
              <a:t> (2 Bytes) is here</a:t>
            </a:r>
          </a:p>
        </p:txBody>
      </p:sp>
      <p:sp>
        <p:nvSpPr>
          <p:cNvPr id="45" name="TextBox 44"/>
          <p:cNvSpPr txBox="1"/>
          <p:nvPr/>
        </p:nvSpPr>
        <p:spPr>
          <a:xfrm>
            <a:off x="1981201" y="5334000"/>
            <a:ext cx="5957721" cy="923330"/>
          </a:xfrm>
          <a:prstGeom prst="rect">
            <a:avLst/>
          </a:prstGeom>
          <a:noFill/>
        </p:spPr>
        <p:txBody>
          <a:bodyPr wrap="none" rtlCol="0">
            <a:spAutoFit/>
          </a:bodyPr>
          <a:lstStyle/>
          <a:p>
            <a:r>
              <a:rPr lang="en-US" dirty="0">
                <a:solidFill>
                  <a:srgbClr val="C00000"/>
                </a:solidFill>
                <a:latin typeface="Calibri" pitchFamily="34" charset="0"/>
              </a:rPr>
              <a:t>No match: </a:t>
            </a:r>
          </a:p>
          <a:p>
            <a:pPr marL="228600" indent="-228600">
              <a:buFont typeface="Arial" pitchFamily="34" charset="0"/>
              <a:buChar char="•"/>
            </a:pPr>
            <a:r>
              <a:rPr lang="en-US" dirty="0">
                <a:latin typeface="Calibri" pitchFamily="34" charset="0"/>
              </a:rPr>
              <a:t>One line in set is selected for eviction and replacement</a:t>
            </a:r>
          </a:p>
          <a:p>
            <a:pPr marL="228600" indent="-228600">
              <a:buFont typeface="Arial" pitchFamily="34" charset="0"/>
              <a:buChar char="•"/>
            </a:pPr>
            <a:r>
              <a:rPr lang="en-US" dirty="0">
                <a:latin typeface="Calibri" pitchFamily="34" charset="0"/>
              </a:rPr>
              <a:t>Replacement policies: random, least recently used (LRU), …</a:t>
            </a:r>
          </a:p>
        </p:txBody>
      </p:sp>
      <p:sp>
        <p:nvSpPr>
          <p:cNvPr id="46" name="Rectangle 45"/>
          <p:cNvSpPr/>
          <p:nvPr/>
        </p:nvSpPr>
        <p:spPr>
          <a:xfrm>
            <a:off x="7457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47" name="Title 1"/>
          <p:cNvSpPr>
            <a:spLocks noGrp="1"/>
          </p:cNvSpPr>
          <p:nvPr>
            <p:ph type="title"/>
          </p:nvPr>
        </p:nvSpPr>
        <p:spPr/>
        <p:txBody>
          <a:bodyPr/>
          <a:lstStyle/>
          <a:p>
            <a:r>
              <a:rPr lang="en-US" sz="2800" dirty="0"/>
              <a:t>E-way Set Associative Cache (Here: E = 2)</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58</a:t>
            </a:fld>
            <a:endParaRPr lang="en-US" altLang="en-US"/>
          </a:p>
        </p:txBody>
      </p:sp>
    </p:spTree>
    <p:extLst>
      <p:ext uri="{BB962C8B-B14F-4D97-AF65-F5344CB8AC3E}">
        <p14:creationId xmlns:p14="http://schemas.microsoft.com/office/powerpoint/2010/main" val="376663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these </a:t>
            </a:r>
            <a:r>
              <a:rPr lang="en-US" dirty="0" smtClean="0"/>
              <a:t>acrobatics?</a:t>
            </a:r>
            <a:endParaRPr lang="en-US" dirty="0"/>
          </a:p>
        </p:txBody>
      </p:sp>
      <p:sp>
        <p:nvSpPr>
          <p:cNvPr id="5" name="Content Placeholder 4"/>
          <p:cNvSpPr>
            <a:spLocks noGrp="1"/>
          </p:cNvSpPr>
          <p:nvPr>
            <p:ph idx="1"/>
          </p:nvPr>
        </p:nvSpPr>
        <p:spPr/>
        <p:txBody>
          <a:bodyPr/>
          <a:lstStyle/>
          <a:p>
            <a:endParaRPr lang="en-US" dirty="0"/>
          </a:p>
          <a:p>
            <a:r>
              <a:rPr lang="en-US" dirty="0"/>
              <a:t>Trying to fit a lot of memory (system memory, GBs of it) into little memory (cache, MBs of it)</a:t>
            </a:r>
          </a:p>
          <a:p>
            <a:endParaRPr lang="en-US" dirty="0"/>
          </a:p>
          <a:p>
            <a:endParaRPr lang="en-US" dirty="0"/>
          </a:p>
          <a:p>
            <a:r>
              <a:rPr lang="en-US" dirty="0"/>
              <a:t>Common sense: you have to use tricks to accommodate stuff from a big pot into a small pot</a:t>
            </a:r>
          </a:p>
          <a:p>
            <a:endParaRPr lang="en-US" dirty="0"/>
          </a:p>
          <a:p>
            <a:endParaRPr lang="en-US" dirty="0"/>
          </a:p>
          <a:p>
            <a:r>
              <a:rPr lang="en-US" dirty="0"/>
              <a:t>This dilemma of storing a lot of information in a small space is pervasive </a:t>
            </a:r>
          </a:p>
          <a:p>
            <a:pPr lvl="1"/>
            <a:r>
              <a:rPr lang="en-US" dirty="0" smtClean="0"/>
              <a:t>Due to the </a:t>
            </a:r>
            <a:r>
              <a:rPr lang="en-US" dirty="0"/>
              <a:t>memory hierarchy reality we are operating </a:t>
            </a:r>
            <a:r>
              <a:rPr lang="en-US" dirty="0" smtClean="0"/>
              <a:t>under</a:t>
            </a:r>
          </a:p>
          <a:p>
            <a:pPr lvl="1"/>
            <a:r>
              <a:rPr lang="en-US" dirty="0" smtClean="0"/>
              <a:t>Similar tricks for placing data in main memory relative to placing in secondary memory</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10109242" y="4901990"/>
            <a:ext cx="1783235" cy="1620153"/>
          </a:xfrm>
          <a:prstGeom prst="rect">
            <a:avLst/>
          </a:prstGeom>
        </p:spPr>
      </p:pic>
    </p:spTree>
    <p:extLst>
      <p:ext uri="{BB962C8B-B14F-4D97-AF65-F5344CB8AC3E}">
        <p14:creationId xmlns:p14="http://schemas.microsoft.com/office/powerpoint/2010/main" val="30946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a:defRPr/>
            </a:pPr>
            <a:r>
              <a:rPr lang="en-US" dirty="0"/>
              <a:t>What it Really Looks Like</a:t>
            </a:r>
          </a:p>
        </p:txBody>
      </p:sp>
      <p:sp>
        <p:nvSpPr>
          <p:cNvPr id="2" name="Slide Number Placeholder 1"/>
          <p:cNvSpPr>
            <a:spLocks noGrp="1"/>
          </p:cNvSpPr>
          <p:nvPr>
            <p:ph type="sldNum" sz="quarter" idx="12"/>
          </p:nvPr>
        </p:nvSpPr>
        <p:spPr/>
        <p:txBody>
          <a:bodyPr/>
          <a:lstStyle/>
          <a:p>
            <a:fld id="{198C497F-F93A-415D-AE85-6EDF5BB63A7F}" type="slidenum">
              <a:rPr lang="en-US" altLang="en-US" smtClean="0"/>
              <a:pPr/>
              <a:t>6</a:t>
            </a:fld>
            <a:endParaRPr lang="en-US" altLang="en-US"/>
          </a:p>
        </p:txBody>
      </p:sp>
      <p:grpSp>
        <p:nvGrpSpPr>
          <p:cNvPr id="18" name="Group 17"/>
          <p:cNvGrpSpPr/>
          <p:nvPr/>
        </p:nvGrpSpPr>
        <p:grpSpPr>
          <a:xfrm>
            <a:off x="10209299" y="2390271"/>
            <a:ext cx="1248868" cy="2894817"/>
            <a:chOff x="381000" y="1325115"/>
            <a:chExt cx="1486405" cy="3361749"/>
          </a:xfrm>
        </p:grpSpPr>
        <p:grpSp>
          <p:nvGrpSpPr>
            <p:cNvPr id="4" name="Group 3"/>
            <p:cNvGrpSpPr/>
            <p:nvPr/>
          </p:nvGrpSpPr>
          <p:grpSpPr>
            <a:xfrm>
              <a:off x="404999" y="1676400"/>
              <a:ext cx="1233237" cy="3010464"/>
              <a:chOff x="3892216" y="2971800"/>
              <a:chExt cx="1233237" cy="3010464"/>
            </a:xfrm>
          </p:grpSpPr>
          <p:pic>
            <p:nvPicPr>
              <p:cNvPr id="1030" name="Picture 6" descr="A new generation of performance"/>
              <p:cNvPicPr>
                <a:picLocks noChangeAspect="1" noChangeArrowheads="1"/>
              </p:cNvPicPr>
              <p:nvPr/>
            </p:nvPicPr>
            <p:blipFill rotWithShape="1">
              <a:blip r:embed="rId3">
                <a:extLst>
                  <a:ext uri="{28A0092B-C50C-407E-A947-70E740481C1C}">
                    <a14:useLocalDpi xmlns:a14="http://schemas.microsoft.com/office/drawing/2010/main" val="0"/>
                  </a:ext>
                </a:extLst>
              </a:blip>
              <a:srcRect l="26628" r="25904"/>
              <a:stretch/>
            </p:blipFill>
            <p:spPr bwMode="auto">
              <a:xfrm>
                <a:off x="3892216" y="2971800"/>
                <a:ext cx="1233237" cy="2895600"/>
              </a:xfrm>
              <a:prstGeom prst="rect">
                <a:avLst/>
              </a:prstGeom>
              <a:noFill/>
              <a:extLst>
                <a:ext uri="{909E8E84-426E-40dd-AFC4-6F175D3DCCD1}">
                  <a14:hiddenFill xmlns:a14="http://schemas.microsoft.com/office/drawing/2010/main" xmlns="">
                    <a:solidFill>
                      <a:srgbClr val="FFFFFF"/>
                    </a:solidFill>
                  </a14:hiddenFill>
                </a:ext>
              </a:extLst>
            </p:spPr>
          </p:pic>
          <p:sp>
            <p:nvSpPr>
              <p:cNvPr id="131" name="TextBox 130"/>
              <p:cNvSpPr txBox="1"/>
              <p:nvPr/>
            </p:nvSpPr>
            <p:spPr>
              <a:xfrm>
                <a:off x="3922296" y="5660585"/>
                <a:ext cx="1090553" cy="321679"/>
              </a:xfrm>
              <a:prstGeom prst="rect">
                <a:avLst/>
              </a:prstGeom>
              <a:noFill/>
            </p:spPr>
            <p:txBody>
              <a:bodyPr wrap="none" rtlCol="0">
                <a:spAutoFit/>
              </a:bodyPr>
              <a:lstStyle/>
              <a:p>
                <a:r>
                  <a:rPr lang="en-US" sz="1200" i="1" dirty="0">
                    <a:latin typeface="Calibri" pitchFamily="34" charset="0"/>
                  </a:rPr>
                  <a:t>Source: Dell</a:t>
                </a:r>
              </a:p>
            </p:txBody>
          </p:sp>
        </p:grpSp>
        <p:sp>
          <p:nvSpPr>
            <p:cNvPr id="144" name="TextBox 143"/>
            <p:cNvSpPr txBox="1"/>
            <p:nvPr/>
          </p:nvSpPr>
          <p:spPr>
            <a:xfrm>
              <a:off x="381000" y="1325115"/>
              <a:ext cx="1486405" cy="428905"/>
            </a:xfrm>
            <a:prstGeom prst="rect">
              <a:avLst/>
            </a:prstGeom>
            <a:noFill/>
          </p:spPr>
          <p:txBody>
            <a:bodyPr wrap="none" rtlCol="0">
              <a:spAutoFit/>
            </a:bodyPr>
            <a:lstStyle/>
            <a:p>
              <a:r>
                <a:rPr lang="en-US" dirty="0">
                  <a:solidFill>
                    <a:schemeClr val="bg2">
                      <a:lumMod val="50000"/>
                    </a:schemeClr>
                  </a:solidFill>
                  <a:latin typeface="Calibri" pitchFamily="34" charset="0"/>
                </a:rPr>
                <a:t>Desktop PC</a:t>
              </a:r>
            </a:p>
          </p:txBody>
        </p:sp>
      </p:grpSp>
      <p:sp>
        <p:nvSpPr>
          <p:cNvPr id="33" name="Rectangle 32"/>
          <p:cNvSpPr/>
          <p:nvPr/>
        </p:nvSpPr>
        <p:spPr>
          <a:xfrm>
            <a:off x="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12" name="Left Brace 11"/>
          <p:cNvSpPr/>
          <p:nvPr/>
        </p:nvSpPr>
        <p:spPr>
          <a:xfrm rot="10800000">
            <a:off x="9559970" y="1020155"/>
            <a:ext cx="476947" cy="5501988"/>
          </a:xfrm>
          <a:prstGeom prst="leftBrace">
            <a:avLst>
              <a:gd name="adj1" fmla="val 51119"/>
              <a:gd name="adj2" fmla="val 5040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1481" y="3290557"/>
            <a:ext cx="4479905" cy="1604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39" name="Group 38"/>
          <p:cNvGrpSpPr/>
          <p:nvPr/>
        </p:nvGrpSpPr>
        <p:grpSpPr>
          <a:xfrm>
            <a:off x="5109013" y="900552"/>
            <a:ext cx="2390141" cy="2834959"/>
            <a:chOff x="4361369" y="3877936"/>
            <a:chExt cx="2390141" cy="2834959"/>
          </a:xfrm>
        </p:grpSpPr>
        <p:grpSp>
          <p:nvGrpSpPr>
            <p:cNvPr id="40" name="Group 39"/>
            <p:cNvGrpSpPr/>
            <p:nvPr/>
          </p:nvGrpSpPr>
          <p:grpSpPr>
            <a:xfrm>
              <a:off x="4361369" y="3877936"/>
              <a:ext cx="2390141" cy="2414811"/>
              <a:chOff x="2514599" y="3805787"/>
              <a:chExt cx="2390141" cy="2414811"/>
            </a:xfrm>
          </p:grpSpPr>
          <p:grpSp>
            <p:nvGrpSpPr>
              <p:cNvPr id="43" name="Group 42"/>
              <p:cNvGrpSpPr/>
              <p:nvPr/>
            </p:nvGrpSpPr>
            <p:grpSpPr>
              <a:xfrm>
                <a:off x="2590800" y="3891831"/>
                <a:ext cx="2313940" cy="2328767"/>
                <a:chOff x="2590800" y="3891831"/>
                <a:chExt cx="2313940" cy="2328767"/>
              </a:xfrm>
            </p:grpSpPr>
            <p:sp>
              <p:nvSpPr>
                <p:cNvPr id="45" name="TextBox 44"/>
                <p:cNvSpPr txBox="1"/>
                <p:nvPr/>
              </p:nvSpPr>
              <p:spPr>
                <a:xfrm>
                  <a:off x="3988464" y="3891831"/>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46" name="Picture 10" descr="http://snpi.dell.com/snp/images/products/large/en-us~NW73C/NW73C.jpg"/>
                <p:cNvPicPr>
                  <a:picLocks noChangeAspect="1" noChangeArrowheads="1"/>
                </p:cNvPicPr>
                <p:nvPr/>
              </p:nvPicPr>
              <p:blipFill rotWithShape="1">
                <a:blip r:embed="rId5">
                  <a:extLst>
                    <a:ext uri="{28A0092B-C50C-407E-A947-70E740481C1C}">
                      <a14:useLocalDpi xmlns:a14="http://schemas.microsoft.com/office/drawing/2010/main" val="0"/>
                    </a:ext>
                  </a:extLst>
                </a:blip>
                <a:srcRect l="16295" t="17179" r="16252" b="20292"/>
                <a:stretch/>
              </p:blipFill>
              <p:spPr bwMode="auto">
                <a:xfrm>
                  <a:off x="2590800" y="4100899"/>
                  <a:ext cx="2286600" cy="211969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4" name="TextBox 43"/>
              <p:cNvSpPr txBox="1"/>
              <p:nvPr/>
            </p:nvSpPr>
            <p:spPr>
              <a:xfrm>
                <a:off x="2514599" y="3805787"/>
                <a:ext cx="1473865" cy="369332"/>
              </a:xfrm>
              <a:prstGeom prst="rect">
                <a:avLst/>
              </a:prstGeom>
              <a:noFill/>
            </p:spPr>
            <p:txBody>
              <a:bodyPr wrap="none" rtlCol="0">
                <a:spAutoFit/>
              </a:bodyPr>
              <a:lstStyle/>
              <a:p>
                <a:r>
                  <a:rPr lang="en-US" dirty="0">
                    <a:solidFill>
                      <a:schemeClr val="bg2">
                        <a:lumMod val="50000"/>
                      </a:schemeClr>
                    </a:solidFill>
                    <a:latin typeface="Calibri" pitchFamily="34" charset="0"/>
                  </a:rPr>
                  <a:t>Motherboard</a:t>
                </a:r>
              </a:p>
            </p:txBody>
          </p:sp>
        </p:grpSp>
        <p:cxnSp>
          <p:nvCxnSpPr>
            <p:cNvPr id="42" name="Straight Arrow Connector 41"/>
            <p:cNvCxnSpPr/>
            <p:nvPr/>
          </p:nvCxnSpPr>
          <p:spPr bwMode="auto">
            <a:xfrm flipH="1">
              <a:off x="5257896" y="5563130"/>
              <a:ext cx="271794" cy="1149765"/>
            </a:xfrm>
            <a:prstGeom prst="straightConnector1">
              <a:avLst/>
            </a:prstGeom>
            <a:noFill/>
            <a:ln w="25400" cap="flat" cmpd="sng" algn="ctr">
              <a:solidFill>
                <a:srgbClr val="C00000"/>
              </a:solidFill>
              <a:prstDash val="solid"/>
              <a:round/>
              <a:headEnd type="none" w="med" len="med"/>
              <a:tailEnd type="arrow"/>
            </a:ln>
            <a:effectLst/>
          </p:spPr>
        </p:cxnSp>
      </p:grpSp>
      <p:grpSp>
        <p:nvGrpSpPr>
          <p:cNvPr id="47" name="Group 46"/>
          <p:cNvGrpSpPr/>
          <p:nvPr/>
        </p:nvGrpSpPr>
        <p:grpSpPr>
          <a:xfrm>
            <a:off x="6201133" y="4891160"/>
            <a:ext cx="2371522" cy="1477093"/>
            <a:chOff x="6705600" y="2773212"/>
            <a:chExt cx="2371522" cy="1477093"/>
          </a:xfrm>
        </p:grpSpPr>
        <p:grpSp>
          <p:nvGrpSpPr>
            <p:cNvPr id="48" name="Group 47"/>
            <p:cNvGrpSpPr/>
            <p:nvPr/>
          </p:nvGrpSpPr>
          <p:grpSpPr>
            <a:xfrm>
              <a:off x="6705600" y="3158289"/>
              <a:ext cx="2371522" cy="1092016"/>
              <a:chOff x="6356688" y="5430633"/>
              <a:chExt cx="2371522" cy="1092016"/>
            </a:xfrm>
          </p:grpSpPr>
          <p:grpSp>
            <p:nvGrpSpPr>
              <p:cNvPr id="50" name="Group 49"/>
              <p:cNvGrpSpPr/>
              <p:nvPr/>
            </p:nvGrpSpPr>
            <p:grpSpPr>
              <a:xfrm>
                <a:off x="6356688" y="5805981"/>
                <a:ext cx="2140284" cy="716668"/>
                <a:chOff x="6406816" y="5586147"/>
                <a:chExt cx="2140284" cy="716668"/>
              </a:xfrm>
            </p:grpSpPr>
            <p:sp>
              <p:nvSpPr>
                <p:cNvPr id="52" name="TextBox 51"/>
                <p:cNvSpPr txBox="1"/>
                <p:nvPr/>
              </p:nvSpPr>
              <p:spPr>
                <a:xfrm>
                  <a:off x="6406816" y="6025816"/>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53" name="Picture 8" descr="http://snpi.dell.com/snp/images/products/large/en-us~A7187318/A7187318r1.jpg"/>
                <p:cNvPicPr>
                  <a:picLocks noChangeAspect="1" noChangeArrowheads="1"/>
                </p:cNvPicPr>
                <p:nvPr/>
              </p:nvPicPr>
              <p:blipFill rotWithShape="1">
                <a:blip r:embed="rId6">
                  <a:extLst>
                    <a:ext uri="{28A0092B-C50C-407E-A947-70E740481C1C}">
                      <a14:useLocalDpi xmlns:a14="http://schemas.microsoft.com/office/drawing/2010/main" val="0"/>
                    </a:ext>
                  </a:extLst>
                </a:blip>
                <a:srcRect t="38109" b="37933"/>
                <a:stretch/>
              </p:blipFill>
              <p:spPr bwMode="auto">
                <a:xfrm>
                  <a:off x="6477000" y="5586147"/>
                  <a:ext cx="2070100" cy="49595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1" name="TextBox 50"/>
              <p:cNvSpPr txBox="1"/>
              <p:nvPr/>
            </p:nvSpPr>
            <p:spPr>
              <a:xfrm>
                <a:off x="6375258" y="5430633"/>
                <a:ext cx="2352952" cy="369332"/>
              </a:xfrm>
              <a:prstGeom prst="rect">
                <a:avLst/>
              </a:prstGeom>
              <a:noFill/>
            </p:spPr>
            <p:txBody>
              <a:bodyPr wrap="none" rtlCol="0">
                <a:spAutoFit/>
              </a:bodyPr>
              <a:lstStyle/>
              <a:p>
                <a:r>
                  <a:rPr lang="en-US" dirty="0">
                    <a:solidFill>
                      <a:schemeClr val="bg2">
                        <a:lumMod val="50000"/>
                      </a:schemeClr>
                    </a:solidFill>
                    <a:latin typeface="Calibri" pitchFamily="34" charset="0"/>
                  </a:rPr>
                  <a:t>Main memory (DRAM)</a:t>
                </a:r>
              </a:p>
            </p:txBody>
          </p:sp>
        </p:grpSp>
        <p:cxnSp>
          <p:nvCxnSpPr>
            <p:cNvPr id="49" name="Straight Arrow Connector 48"/>
            <p:cNvCxnSpPr/>
            <p:nvPr/>
          </p:nvCxnSpPr>
          <p:spPr bwMode="auto">
            <a:xfrm flipV="1">
              <a:off x="7543800" y="2773212"/>
              <a:ext cx="0" cy="514753"/>
            </a:xfrm>
            <a:prstGeom prst="straightConnector1">
              <a:avLst/>
            </a:prstGeom>
            <a:noFill/>
            <a:ln w="25400" cap="flat" cmpd="sng" algn="ctr">
              <a:solidFill>
                <a:srgbClr val="C00000"/>
              </a:solidFill>
              <a:prstDash val="solid"/>
              <a:round/>
              <a:headEnd type="none" w="med" len="med"/>
              <a:tailEnd type="arrow"/>
            </a:ln>
            <a:effectLst/>
          </p:spPr>
        </p:cxnSp>
      </p:grpSp>
      <p:grpSp>
        <p:nvGrpSpPr>
          <p:cNvPr id="54" name="Group 53"/>
          <p:cNvGrpSpPr/>
          <p:nvPr/>
        </p:nvGrpSpPr>
        <p:grpSpPr>
          <a:xfrm>
            <a:off x="631638" y="3039229"/>
            <a:ext cx="2042680" cy="3062310"/>
            <a:chOff x="2055545" y="3158289"/>
            <a:chExt cx="2042680" cy="3062310"/>
          </a:xfrm>
        </p:grpSpPr>
        <p:grpSp>
          <p:nvGrpSpPr>
            <p:cNvPr id="55" name="Group 54"/>
            <p:cNvGrpSpPr/>
            <p:nvPr/>
          </p:nvGrpSpPr>
          <p:grpSpPr>
            <a:xfrm>
              <a:off x="2055545" y="3158289"/>
              <a:ext cx="1975034" cy="3062310"/>
              <a:chOff x="2055545" y="3158289"/>
              <a:chExt cx="1975034" cy="3062310"/>
            </a:xfrm>
          </p:grpSpPr>
          <p:grpSp>
            <p:nvGrpSpPr>
              <p:cNvPr id="57" name="Group 56"/>
              <p:cNvGrpSpPr/>
              <p:nvPr/>
            </p:nvGrpSpPr>
            <p:grpSpPr>
              <a:xfrm>
                <a:off x="2055545" y="3158289"/>
                <a:ext cx="1975034" cy="3062310"/>
                <a:chOff x="6324750" y="3200400"/>
                <a:chExt cx="1975034" cy="3062310"/>
              </a:xfrm>
            </p:grpSpPr>
            <p:grpSp>
              <p:nvGrpSpPr>
                <p:cNvPr id="59" name="Group 58"/>
                <p:cNvGrpSpPr/>
                <p:nvPr/>
              </p:nvGrpSpPr>
              <p:grpSpPr>
                <a:xfrm>
                  <a:off x="6324750" y="3499754"/>
                  <a:ext cx="1678255" cy="2762956"/>
                  <a:chOff x="272712" y="3001880"/>
                  <a:chExt cx="1678255" cy="2762956"/>
                </a:xfrm>
              </p:grpSpPr>
              <p:pic>
                <p:nvPicPr>
                  <p:cNvPr id="61" name="Picture 4" descr="http://www9.pcmag.com/media/images/387706-intel-haswell.jpg?thumb=y">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712" y="3001880"/>
                    <a:ext cx="1552575" cy="1552575"/>
                  </a:xfrm>
                  <a:prstGeom prst="rect">
                    <a:avLst/>
                  </a:prstGeom>
                  <a:noFill/>
                  <a:extLst>
                    <a:ext uri="{909E8E84-426E-40dd-AFC4-6F175D3DCCD1}">
                      <a14:hiddenFill xmlns:a14="http://schemas.microsoft.com/office/drawing/2010/main" xmlns="">
                        <a:solidFill>
                          <a:srgbClr val="FFFFFF"/>
                        </a:solidFill>
                      </a14:hiddenFill>
                    </a:ext>
                  </a:extLst>
                </p:spPr>
              </p:pic>
              <p:sp>
                <p:nvSpPr>
                  <p:cNvPr id="62" name="TextBox 61"/>
                  <p:cNvSpPr txBox="1"/>
                  <p:nvPr/>
                </p:nvSpPr>
                <p:spPr>
                  <a:xfrm>
                    <a:off x="304800" y="4385875"/>
                    <a:ext cx="1488549" cy="276999"/>
                  </a:xfrm>
                  <a:prstGeom prst="rect">
                    <a:avLst/>
                  </a:prstGeom>
                  <a:noFill/>
                </p:spPr>
                <p:txBody>
                  <a:bodyPr wrap="none" rtlCol="0">
                    <a:spAutoFit/>
                  </a:bodyPr>
                  <a:lstStyle/>
                  <a:p>
                    <a:r>
                      <a:rPr lang="en-US" sz="1200" i="1" dirty="0">
                        <a:latin typeface="Calibri" pitchFamily="34" charset="0"/>
                      </a:rPr>
                      <a:t>Source: PC Magazine</a:t>
                    </a:r>
                  </a:p>
                </p:txBody>
              </p:sp>
              <p:sp>
                <p:nvSpPr>
                  <p:cNvPr id="63" name="TextBox 62"/>
                  <p:cNvSpPr txBox="1"/>
                  <p:nvPr/>
                </p:nvSpPr>
                <p:spPr>
                  <a:xfrm>
                    <a:off x="317891" y="5487837"/>
                    <a:ext cx="1633076" cy="276999"/>
                  </a:xfrm>
                  <a:prstGeom prst="rect">
                    <a:avLst/>
                  </a:prstGeom>
                  <a:noFill/>
                </p:spPr>
                <p:txBody>
                  <a:bodyPr wrap="none" rtlCol="0">
                    <a:spAutoFit/>
                  </a:bodyPr>
                  <a:lstStyle/>
                  <a:p>
                    <a:r>
                      <a:rPr lang="en-US" sz="1200" i="1" dirty="0">
                        <a:latin typeface="Calibri" pitchFamily="34" charset="0"/>
                      </a:rPr>
                      <a:t>Source: techreport.com</a:t>
                    </a:r>
                  </a:p>
                </p:txBody>
              </p:sp>
            </p:grpSp>
            <p:sp>
              <p:nvSpPr>
                <p:cNvPr id="60" name="TextBox 59"/>
                <p:cNvSpPr txBox="1"/>
                <p:nvPr/>
              </p:nvSpPr>
              <p:spPr>
                <a:xfrm>
                  <a:off x="6372140" y="3200400"/>
                  <a:ext cx="1927644" cy="369332"/>
                </a:xfrm>
                <a:prstGeom prst="rect">
                  <a:avLst/>
                </a:prstGeom>
                <a:noFill/>
              </p:spPr>
              <p:txBody>
                <a:bodyPr wrap="none" rtlCol="0">
                  <a:spAutoFit/>
                </a:bodyPr>
                <a:lstStyle/>
                <a:p>
                  <a:r>
                    <a:rPr lang="en-US" dirty="0">
                      <a:solidFill>
                        <a:schemeClr val="bg2">
                          <a:lumMod val="50000"/>
                        </a:schemeClr>
                      </a:solidFill>
                      <a:latin typeface="Calibri" pitchFamily="34" charset="0"/>
                    </a:rPr>
                    <a:t>CPU (Intel Core i7)</a:t>
                  </a:r>
                </a:p>
              </p:txBody>
            </p:sp>
          </p:grpSp>
          <p:cxnSp>
            <p:nvCxnSpPr>
              <p:cNvPr id="58" name="Straight Arrow Connector 57"/>
              <p:cNvCxnSpPr/>
              <p:nvPr/>
            </p:nvCxnSpPr>
            <p:spPr bwMode="auto">
              <a:xfrm>
                <a:off x="3338050" y="4160575"/>
                <a:ext cx="614721" cy="109633"/>
              </a:xfrm>
              <a:prstGeom prst="straightConnector1">
                <a:avLst/>
              </a:prstGeom>
              <a:noFill/>
              <a:ln w="25400" cap="flat" cmpd="sng" algn="ctr">
                <a:solidFill>
                  <a:srgbClr val="C00000"/>
                </a:solidFill>
                <a:prstDash val="solid"/>
                <a:round/>
                <a:headEnd type="none" w="med" len="med"/>
                <a:tailEnd type="arrow"/>
              </a:ln>
              <a:effectLst/>
            </p:spPr>
          </p:cxnSp>
        </p:grpSp>
        <p:pic>
          <p:nvPicPr>
            <p:cNvPr id="56" name="Picture 16" descr="http://techreport.com/r.x/ivy-bridge/die-layou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5138737"/>
              <a:ext cx="1964625" cy="80486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4" name="Left Brace 63"/>
          <p:cNvSpPr/>
          <p:nvPr/>
        </p:nvSpPr>
        <p:spPr>
          <a:xfrm rot="5400000">
            <a:off x="5848387" y="3173038"/>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p:cNvSpPr/>
          <p:nvPr/>
        </p:nvSpPr>
        <p:spPr>
          <a:xfrm>
            <a:off x="2629256" y="3372276"/>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p:cNvCxnSpPr/>
          <p:nvPr/>
        </p:nvCxnSpPr>
        <p:spPr bwMode="auto">
          <a:xfrm flipH="1" flipV="1">
            <a:off x="7193073" y="3004909"/>
            <a:ext cx="865202" cy="8166"/>
          </a:xfrm>
          <a:prstGeom prst="straightConnector1">
            <a:avLst/>
          </a:prstGeom>
          <a:noFill/>
          <a:ln w="25400" cap="flat" cmpd="sng" algn="ctr">
            <a:solidFill>
              <a:srgbClr val="C00000"/>
            </a:solidFill>
            <a:prstDash val="solid"/>
            <a:round/>
            <a:headEnd type="none" w="med" len="med"/>
            <a:tailEnd type="arrow"/>
          </a:ln>
          <a:effectLst/>
        </p:spPr>
      </p:cxnSp>
      <p:cxnSp>
        <p:nvCxnSpPr>
          <p:cNvPr id="66" name="Straight Arrow Connector 65"/>
          <p:cNvCxnSpPr/>
          <p:nvPr/>
        </p:nvCxnSpPr>
        <p:spPr bwMode="auto">
          <a:xfrm flipV="1">
            <a:off x="8047402" y="3004909"/>
            <a:ext cx="0" cy="2338616"/>
          </a:xfrm>
          <a:prstGeom prst="straightConnector1">
            <a:avLst/>
          </a:prstGeom>
          <a:noFill/>
          <a:ln w="25400" cap="flat" cmpd="sng" algn="ctr">
            <a:solidFill>
              <a:srgbClr val="C00000"/>
            </a:solidFill>
            <a:prstDash val="solid"/>
            <a:round/>
            <a:headEnd type="none" w="med" len="med"/>
            <a:tailEnd type="none"/>
          </a:ln>
          <a:effectLst/>
        </p:spPr>
      </p:cxnSp>
      <p:sp>
        <p:nvSpPr>
          <p:cNvPr id="67" name="Rectangle 66"/>
          <p:cNvSpPr/>
          <p:nvPr/>
        </p:nvSpPr>
        <p:spPr>
          <a:xfrm rot="16200000">
            <a:off x="7235554" y="3778524"/>
            <a:ext cx="1401346" cy="261610"/>
          </a:xfrm>
          <a:prstGeom prst="rect">
            <a:avLst/>
          </a:prstGeom>
        </p:spPr>
        <p:txBody>
          <a:bodyPr wrap="none">
            <a:spAutoFit/>
          </a:bodyPr>
          <a:lstStyle/>
          <a:p>
            <a:r>
              <a:rPr lang="en-US" sz="1100" dirty="0" smtClean="0">
                <a:latin typeface="Calibri" pitchFamily="34" charset="0"/>
              </a:rPr>
              <a:t>Gets dropped in here</a:t>
            </a:r>
            <a:endParaRPr lang="en-US" sz="1100" dirty="0">
              <a:latin typeface="Calibri" pitchFamily="34" charset="0"/>
            </a:endParaRPr>
          </a:p>
        </p:txBody>
      </p:sp>
    </p:spTree>
    <p:extLst>
      <p:ext uri="{BB962C8B-B14F-4D97-AF65-F5344CB8AC3E}">
        <p14:creationId xmlns:p14="http://schemas.microsoft.com/office/powerpoint/2010/main" val="1996446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4" grpId="0" animBg="1"/>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Going on a tangent: TLP vs ILP</a:t>
            </a:r>
            <a:endParaRPr lang="en-US" dirty="0"/>
          </a:p>
        </p:txBody>
      </p:sp>
      <p:sp>
        <p:nvSpPr>
          <p:cNvPr id="5" name="Content Placeholder 4"/>
          <p:cNvSpPr>
            <a:spLocks noGrp="1"/>
          </p:cNvSpPr>
          <p:nvPr>
            <p:ph idx="1"/>
          </p:nvPr>
        </p:nvSpPr>
        <p:spPr/>
        <p:txBody>
          <a:bodyPr/>
          <a:lstStyle/>
          <a:p>
            <a:endParaRPr lang="en-US" dirty="0" smtClean="0"/>
          </a:p>
          <a:p>
            <a:r>
              <a:rPr lang="en-US" dirty="0" smtClean="0"/>
              <a:t>Chip can do more than one instruction per cycle</a:t>
            </a:r>
          </a:p>
          <a:p>
            <a:pPr lvl="1"/>
            <a:r>
              <a:rPr lang="en-US" dirty="0"/>
              <a:t>ILP </a:t>
            </a:r>
            <a:r>
              <a:rPr lang="en-US" dirty="0" smtClean="0"/>
              <a:t>flavor: if chip is superscalar</a:t>
            </a:r>
          </a:p>
          <a:p>
            <a:pPr lvl="1"/>
            <a:r>
              <a:rPr lang="en-US" dirty="0" smtClean="0"/>
              <a:t>TLP flavor: two threads/processes run at same time, say A and B</a:t>
            </a:r>
          </a:p>
          <a:p>
            <a:endParaRPr lang="en-US" dirty="0"/>
          </a:p>
          <a:p>
            <a:r>
              <a:rPr lang="en-US" dirty="0" smtClean="0"/>
              <a:t>Cache implications: TLP not positioned well </a:t>
            </a:r>
          </a:p>
          <a:p>
            <a:pPr lvl="1"/>
            <a:r>
              <a:rPr lang="en-US" dirty="0" smtClean="0"/>
              <a:t>On </a:t>
            </a:r>
            <a:r>
              <a:rPr lang="en-US" dirty="0"/>
              <a:t>each </a:t>
            </a:r>
            <a:r>
              <a:rPr lang="en-US" dirty="0" smtClean="0"/>
              <a:t>miss </a:t>
            </a:r>
            <a:r>
              <a:rPr lang="en-US" dirty="0"/>
              <a:t>by </a:t>
            </a:r>
            <a:r>
              <a:rPr lang="en-US" dirty="0" smtClean="0"/>
              <a:t>B</a:t>
            </a:r>
            <a:r>
              <a:rPr lang="en-US" dirty="0"/>
              <a:t>, the cache victimizes an approximation of the least-recently-used (LRU) </a:t>
            </a:r>
            <a:r>
              <a:rPr lang="en-US" dirty="0" smtClean="0"/>
              <a:t>cache block</a:t>
            </a:r>
          </a:p>
          <a:p>
            <a:pPr lvl="2"/>
            <a:r>
              <a:rPr lang="en-US" dirty="0" smtClean="0"/>
              <a:t>Most </a:t>
            </a:r>
            <a:r>
              <a:rPr lang="en-US" dirty="0"/>
              <a:t>of B’s misses will victimize blocks last accessed by A rather than last accessed by </a:t>
            </a:r>
            <a:r>
              <a:rPr lang="en-US" dirty="0" smtClean="0"/>
              <a:t>itself</a:t>
            </a:r>
            <a:endParaRPr lang="en-US" dirty="0"/>
          </a:p>
          <a:p>
            <a:pPr lvl="2"/>
            <a:endParaRPr lang="en-US" dirty="0" smtClean="0"/>
          </a:p>
          <a:p>
            <a:pPr lvl="1"/>
            <a:r>
              <a:rPr lang="en-US" dirty="0" smtClean="0"/>
              <a:t>Consequences: </a:t>
            </a:r>
          </a:p>
          <a:p>
            <a:pPr lvl="2"/>
            <a:r>
              <a:rPr lang="en-US" dirty="0" smtClean="0"/>
              <a:t>The </a:t>
            </a:r>
            <a:r>
              <a:rPr lang="en-US" dirty="0"/>
              <a:t>L1 cache turns over sufficiently fast that you can approximately assume that B victimizes all of A’s </a:t>
            </a:r>
            <a:r>
              <a:rPr lang="en-US" dirty="0" smtClean="0"/>
              <a:t>blocks</a:t>
            </a:r>
          </a:p>
          <a:p>
            <a:pPr lvl="2"/>
            <a:r>
              <a:rPr lang="en-US" dirty="0" smtClean="0"/>
              <a:t>Whether </a:t>
            </a:r>
            <a:r>
              <a:rPr lang="en-US" dirty="0"/>
              <a:t>the L2 is completely flushed depends on B’s rate of misses, the L2 size, and how long B </a:t>
            </a:r>
            <a:r>
              <a:rPr lang="en-US" dirty="0" smtClean="0"/>
              <a:t>runs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p:cNvSpPr>
                <a:spLocks noGrp="1"/>
              </p:cNvSpPr>
              <p:nvPr>
                <p:ph type="body" sz="quarter" idx="13"/>
              </p:nvPr>
            </p:nvSpPr>
            <p:spPr/>
            <p:txBody>
              <a:bodyPr/>
              <a:lstStyle/>
              <a:p>
                <a:r>
                  <a:rPr lang="en-US" dirty="0" smtClean="0"/>
                  <a:t>[Mark Hill]</a:t>
                </a:r>
                <a14:m>
                  <m:oMath xmlns:m="http://schemas.openxmlformats.org/officeDocument/2006/math">
                    <m:r>
                      <a:rPr lang="en-US" b="0" i="1" smtClean="0">
                        <a:latin typeface="Cambria Math" panose="02040503050406030204" pitchFamily="18" charset="0"/>
                      </a:rPr>
                      <m:t>→</m:t>
                    </m:r>
                  </m:oMath>
                </a14:m>
                <a:endParaRPr lang="en-US" dirty="0"/>
              </a:p>
            </p:txBody>
          </p:sp>
        </mc:Choice>
        <mc:Fallback>
          <p:sp>
            <p:nvSpPr>
              <p:cNvPr id="6" name="Text Placeholder 5"/>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094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r>
              <a:rPr lang="en-US" dirty="0"/>
              <a:t>What it Really Looks Like [contd.]</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7</a:t>
            </a:fld>
            <a:endParaRPr lang="en-US" altLang="en-US"/>
          </a:p>
        </p:txBody>
      </p:sp>
      <p:sp>
        <p:nvSpPr>
          <p:cNvPr id="5" name="Text Placeholder 4"/>
          <p:cNvSpPr>
            <a:spLocks noGrp="1"/>
          </p:cNvSpPr>
          <p:nvPr>
            <p:ph type="body" sz="quarter" idx="13"/>
          </p:nvPr>
        </p:nvSpPr>
        <p:spPr/>
        <p:txBody>
          <a:bodyPr/>
          <a:lstStyle/>
          <a:p>
            <a:r>
              <a:rPr lang="en-US"/>
              <a:t>[Bryant and O‘Hallaron: CMU] →</a:t>
            </a:r>
            <a:endParaRPr lang="en-US" dirty="0"/>
          </a:p>
        </p:txBody>
      </p:sp>
      <p:sp>
        <p:nvSpPr>
          <p:cNvPr id="17" name="Rectangle 223"/>
          <p:cNvSpPr>
            <a:spLocks noChangeAspect="1" noChangeArrowheads="1"/>
          </p:cNvSpPr>
          <p:nvPr/>
        </p:nvSpPr>
        <p:spPr bwMode="auto">
          <a:xfrm>
            <a:off x="1784521" y="2278389"/>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1" name="Rectangle 206"/>
          <p:cNvSpPr>
            <a:spLocks noChangeAspect="1" noChangeArrowheads="1"/>
          </p:cNvSpPr>
          <p:nvPr/>
        </p:nvSpPr>
        <p:spPr bwMode="auto">
          <a:xfrm>
            <a:off x="1936921" y="3816676"/>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22" name="Rectangle 207"/>
          <p:cNvSpPr>
            <a:spLocks noChangeAspect="1" noChangeArrowheads="1"/>
          </p:cNvSpPr>
          <p:nvPr/>
        </p:nvSpPr>
        <p:spPr bwMode="auto">
          <a:xfrm>
            <a:off x="3449809" y="2621289"/>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3" name="Rectangle 208"/>
          <p:cNvSpPr>
            <a:spLocks noChangeAspect="1" noChangeArrowheads="1"/>
          </p:cNvSpPr>
          <p:nvPr/>
        </p:nvSpPr>
        <p:spPr bwMode="auto">
          <a:xfrm>
            <a:off x="3449809" y="275940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4" name="Rectangle 210"/>
          <p:cNvSpPr>
            <a:spLocks noChangeAspect="1" noChangeArrowheads="1"/>
          </p:cNvSpPr>
          <p:nvPr/>
        </p:nvSpPr>
        <p:spPr bwMode="auto">
          <a:xfrm>
            <a:off x="3449809" y="2895927"/>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5" name="Rectangle 211"/>
          <p:cNvSpPr>
            <a:spLocks noChangeAspect="1" noChangeArrowheads="1"/>
          </p:cNvSpPr>
          <p:nvPr/>
        </p:nvSpPr>
        <p:spPr bwMode="auto">
          <a:xfrm>
            <a:off x="3449809" y="3034040"/>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6" name="Rectangle 212"/>
          <p:cNvSpPr>
            <a:spLocks noChangeAspect="1" noChangeArrowheads="1"/>
          </p:cNvSpPr>
          <p:nvPr/>
        </p:nvSpPr>
        <p:spPr bwMode="auto">
          <a:xfrm>
            <a:off x="3449809" y="3170564"/>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7" name="AutoShape 214"/>
          <p:cNvSpPr>
            <a:spLocks noChangeAspect="1" noChangeArrowheads="1"/>
          </p:cNvSpPr>
          <p:nvPr/>
        </p:nvSpPr>
        <p:spPr bwMode="auto">
          <a:xfrm>
            <a:off x="4146721" y="2621289"/>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AutoShape 215"/>
          <p:cNvSpPr>
            <a:spLocks noChangeAspect="1" noChangeArrowheads="1"/>
          </p:cNvSpPr>
          <p:nvPr/>
        </p:nvSpPr>
        <p:spPr bwMode="auto">
          <a:xfrm flipH="1">
            <a:off x="4065759" y="2964190"/>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9" name="Rectangle 220"/>
          <p:cNvSpPr>
            <a:spLocks noChangeAspect="1" noChangeArrowheads="1"/>
          </p:cNvSpPr>
          <p:nvPr/>
        </p:nvSpPr>
        <p:spPr bwMode="auto">
          <a:xfrm>
            <a:off x="4546772" y="2484765"/>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30" name="Text Box 221"/>
          <p:cNvSpPr txBox="1">
            <a:spLocks noChangeAspect="1" noChangeArrowheads="1"/>
          </p:cNvSpPr>
          <p:nvPr/>
        </p:nvSpPr>
        <p:spPr bwMode="auto">
          <a:xfrm>
            <a:off x="3181888" y="2315487"/>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31" name="AutoShape 222"/>
          <p:cNvSpPr>
            <a:spLocks noChangeAspect="1" noChangeArrowheads="1"/>
          </p:cNvSpPr>
          <p:nvPr/>
        </p:nvSpPr>
        <p:spPr bwMode="auto">
          <a:xfrm>
            <a:off x="3516485" y="3376939"/>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2" name="Text Box 225"/>
          <p:cNvSpPr txBox="1">
            <a:spLocks noChangeAspect="1" noChangeArrowheads="1"/>
          </p:cNvSpPr>
          <p:nvPr/>
        </p:nvSpPr>
        <p:spPr bwMode="auto">
          <a:xfrm>
            <a:off x="1761995" y="1986874"/>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37" name="Rectangle 233"/>
          <p:cNvSpPr>
            <a:spLocks noChangeAspect="1" noChangeArrowheads="1"/>
          </p:cNvSpPr>
          <p:nvPr/>
        </p:nvSpPr>
        <p:spPr bwMode="auto">
          <a:xfrm>
            <a:off x="1936921" y="2718126"/>
            <a:ext cx="10668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38" name="AutoShape 234"/>
          <p:cNvSpPr>
            <a:spLocks noChangeAspect="1" noChangeArrowheads="1"/>
          </p:cNvSpPr>
          <p:nvPr/>
        </p:nvSpPr>
        <p:spPr bwMode="auto">
          <a:xfrm>
            <a:off x="2165522" y="3238827"/>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AutoShape 236"/>
          <p:cNvSpPr>
            <a:spLocks noChangeAspect="1" noChangeArrowheads="1"/>
          </p:cNvSpPr>
          <p:nvPr/>
        </p:nvSpPr>
        <p:spPr bwMode="auto">
          <a:xfrm flipH="1">
            <a:off x="3029121" y="2765751"/>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AutoShape 205"/>
          <p:cNvSpPr>
            <a:spLocks noChangeAspect="1" noChangeArrowheads="1"/>
          </p:cNvSpPr>
          <p:nvPr/>
        </p:nvSpPr>
        <p:spPr bwMode="auto">
          <a:xfrm>
            <a:off x="4335635" y="3788102"/>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pic>
        <p:nvPicPr>
          <p:cNvPr id="41" name="Picture 40"/>
          <p:cNvPicPr>
            <a:picLocks noChangeAspect="1"/>
          </p:cNvPicPr>
          <p:nvPr/>
        </p:nvPicPr>
        <p:blipFill>
          <a:blip r:embed="rId3"/>
          <a:stretch>
            <a:fillRect/>
          </a:stretch>
        </p:blipFill>
        <p:spPr>
          <a:xfrm>
            <a:off x="5726285" y="839360"/>
            <a:ext cx="5867400" cy="5850668"/>
          </a:xfrm>
          <a:prstGeom prst="rect">
            <a:avLst/>
          </a:prstGeom>
        </p:spPr>
      </p:pic>
      <p:sp>
        <p:nvSpPr>
          <p:cNvPr id="11" name="TextBox 10"/>
          <p:cNvSpPr txBox="1"/>
          <p:nvPr/>
        </p:nvSpPr>
        <p:spPr>
          <a:xfrm>
            <a:off x="3580984" y="895033"/>
            <a:ext cx="1849224" cy="830997"/>
          </a:xfrm>
          <a:prstGeom prst="rect">
            <a:avLst/>
          </a:prstGeom>
          <a:noFill/>
        </p:spPr>
        <p:txBody>
          <a:bodyPr wrap="none" rtlCol="0">
            <a:spAutoFit/>
          </a:bodyPr>
          <a:lstStyle/>
          <a:p>
            <a:pPr algn="r"/>
            <a:r>
              <a:rPr lang="en-US" sz="1600" dirty="0">
                <a:latin typeface="Calibri" pitchFamily="34" charset="0"/>
              </a:rPr>
              <a:t>Intel Sandy Bridge-E</a:t>
            </a:r>
          </a:p>
          <a:p>
            <a:pPr algn="r"/>
            <a:r>
              <a:rPr lang="en-US" sz="1600" dirty="0">
                <a:latin typeface="Calibri" pitchFamily="34" charset="0"/>
              </a:rPr>
              <a:t>Processor Die</a:t>
            </a:r>
          </a:p>
          <a:p>
            <a:pPr algn="r"/>
            <a:r>
              <a:rPr lang="en-US" sz="1600" dirty="0">
                <a:latin typeface="Calibri" pitchFamily="34" charset="0"/>
              </a:rPr>
              <a:t>[8 core-version]</a:t>
            </a:r>
          </a:p>
        </p:txBody>
      </p:sp>
      <p:sp>
        <p:nvSpPr>
          <p:cNvPr id="14" name="TextBox 13"/>
          <p:cNvSpPr txBox="1"/>
          <p:nvPr/>
        </p:nvSpPr>
        <p:spPr>
          <a:xfrm>
            <a:off x="1761995" y="5143708"/>
            <a:ext cx="2890678" cy="830997"/>
          </a:xfrm>
          <a:prstGeom prst="rect">
            <a:avLst/>
          </a:prstGeom>
          <a:noFill/>
        </p:spPr>
        <p:txBody>
          <a:bodyPr wrap="square" rtlCol="0">
            <a:spAutoFit/>
          </a:bodyPr>
          <a:lstStyle/>
          <a:p>
            <a:pPr algn="r"/>
            <a:r>
              <a:rPr lang="en-US" sz="1600" dirty="0">
                <a:latin typeface="Calibri" pitchFamily="34" charset="0"/>
              </a:rPr>
              <a:t>L1: 32KB Instruction + 32KB Data</a:t>
            </a:r>
          </a:p>
          <a:p>
            <a:pPr algn="r"/>
            <a:r>
              <a:rPr lang="en-US" sz="1600" dirty="0">
                <a:latin typeface="Calibri" pitchFamily="34" charset="0"/>
              </a:rPr>
              <a:t>L2: 256KB</a:t>
            </a:r>
          </a:p>
          <a:p>
            <a:pPr algn="r"/>
            <a:r>
              <a:rPr lang="en-US" sz="1600" dirty="0">
                <a:latin typeface="Calibri" pitchFamily="34" charset="0"/>
              </a:rPr>
              <a:t>L3: 5–20MB</a:t>
            </a:r>
          </a:p>
        </p:txBody>
      </p:sp>
    </p:spTree>
    <p:extLst>
      <p:ext uri="{BB962C8B-B14F-4D97-AF65-F5344CB8AC3E}">
        <p14:creationId xmlns:p14="http://schemas.microsoft.com/office/powerpoint/2010/main" val="1010060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t>Data and instructions caches are in general different </a:t>
            </a:r>
          </a:p>
          <a:p>
            <a:pPr lvl="2"/>
            <a:r>
              <a:rPr lang="en-US" sz="1700" dirty="0"/>
              <a:t>Intel: L1 DC (data cache) and L1 IC (instruction cache) have been distinct since of 1993</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a:t>
            </a:fld>
            <a:endParaRPr lang="en-US" altLang="en-US"/>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grpSp>
    </p:spTree>
    <p:extLst>
      <p:ext uri="{BB962C8B-B14F-4D97-AF65-F5344CB8AC3E}">
        <p14:creationId xmlns:p14="http://schemas.microsoft.com/office/powerpoint/2010/main" val="55486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smtClean="0"/>
              <a:t>“</a:t>
            </a:r>
            <a:r>
              <a:rPr lang="en-US" sz="1600" dirty="0" smtClean="0">
                <a:solidFill>
                  <a:srgbClr val="00B050"/>
                </a:solidFill>
              </a:rPr>
              <a:t>Processor Clock</a:t>
            </a:r>
            <a:r>
              <a:rPr lang="en-US" sz="1600" dirty="0" smtClean="0"/>
              <a:t>” </a:t>
            </a:r>
            <a:r>
              <a:rPr lang="en-US" sz="1600" dirty="0"/>
              <a:t>much faster than the </a:t>
            </a:r>
            <a:r>
              <a:rPr lang="en-US" sz="1600" dirty="0" smtClean="0"/>
              <a:t>“</a:t>
            </a:r>
            <a:r>
              <a:rPr lang="en-US" sz="1600" dirty="0" smtClean="0">
                <a:solidFill>
                  <a:srgbClr val="00B050"/>
                </a:solidFill>
              </a:rPr>
              <a:t>Memory Clock</a:t>
            </a:r>
            <a:r>
              <a:rPr lang="en-US" sz="1600" dirty="0" smtClean="0"/>
              <a:t>”</a:t>
            </a:r>
            <a:endParaRPr lang="en-US" sz="1600" dirty="0"/>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9</a:t>
            </a:fld>
            <a:endParaRPr lang="en-US" altLang="en-US"/>
          </a:p>
        </p:txBody>
      </p:sp>
    </p:spTree>
    <p:extLst>
      <p:ext uri="{BB962C8B-B14F-4D97-AF65-F5344CB8AC3E}">
        <p14:creationId xmlns:p14="http://schemas.microsoft.com/office/powerpoint/2010/main" val="30313101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12013</TotalTime>
  <Words>7400</Words>
  <Application>Microsoft Office PowerPoint</Application>
  <PresentationFormat>Widescreen</PresentationFormat>
  <Paragraphs>1401</Paragraphs>
  <Slides>60</Slides>
  <Notes>22</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60</vt:i4>
      </vt:variant>
    </vt:vector>
  </HeadingPairs>
  <TitlesOfParts>
    <vt:vector size="75" baseType="lpstr">
      <vt:lpstr>Arial</vt:lpstr>
      <vt:lpstr>Calibri</vt:lpstr>
      <vt:lpstr>Calibri Light</vt:lpstr>
      <vt:lpstr>Cambria Math</vt:lpstr>
      <vt:lpstr>cmsy10</vt:lpstr>
      <vt:lpstr>Consolas</vt:lpstr>
      <vt:lpstr>Courier New</vt:lpstr>
      <vt:lpstr>Georgia</vt:lpstr>
      <vt:lpstr>Symbol</vt:lpstr>
      <vt:lpstr>Tahoma</vt:lpstr>
      <vt:lpstr>Custom Design</vt:lpstr>
      <vt:lpstr>Main</vt:lpstr>
      <vt:lpstr>1_Main</vt:lpstr>
      <vt:lpstr>2_Main</vt:lpstr>
      <vt:lpstr>3_Main</vt:lpstr>
      <vt:lpstr>ME759 High Performance Computing for Applications in Engineering  [Spring 2020] </vt:lpstr>
      <vt:lpstr>Quote of the day</vt:lpstr>
      <vt:lpstr>Before we get going…</vt:lpstr>
      <vt:lpstr>Memory Speed: Widening of the Processor-DRAM Speed Gap</vt:lpstr>
      <vt:lpstr>Cache Memories</vt:lpstr>
      <vt:lpstr>What it Really Looks Like</vt:lpstr>
      <vt:lpstr>What it Really Looks Like [contd.]</vt:lpstr>
      <vt:lpstr>How Cache Comes into Play</vt:lpstr>
      <vt:lpstr>Caches: Come In Two Flavors</vt:lpstr>
      <vt:lpstr>Processor Clock vs. Memory Clock</vt:lpstr>
      <vt:lpstr>Caches: How large? Also, how fast?</vt:lpstr>
      <vt:lpstr>Multiple Levels of Cache</vt:lpstr>
      <vt:lpstr>Intel Core i7 Cache Hierarchy</vt:lpstr>
      <vt:lpstr>Why Caches Work: the “Principle of Locality”</vt:lpstr>
      <vt:lpstr>Spatial and Temporal Locality</vt:lpstr>
      <vt:lpstr>Example, regarding concept of “locality”</vt:lpstr>
      <vt:lpstr>Example: Adding the Entries in a 2D Matrix</vt:lpstr>
      <vt:lpstr>Example [motivation]: Adding the Entries in a 2D Matrix</vt:lpstr>
      <vt:lpstr>Squashed format vs. 2D format</vt:lpstr>
      <vt:lpstr>First way to represent 2D matrix: the “squashed,” 1D approach</vt:lpstr>
      <vt:lpstr>A second way to represent the 2D matrix: the 2D approach</vt:lpstr>
      <vt:lpstr>The squashed approach, revisited: locality vs. non-locality</vt:lpstr>
      <vt:lpstr>Results, release build: 6 to 7 times faster if accessed w/ locality</vt:lpstr>
      <vt:lpstr>The 2D approach, revisited: locality vs. non-locality</vt:lpstr>
      <vt:lpstr>Results, release build: ≈ 5 times faster if accessed w/ locality</vt:lpstr>
      <vt:lpstr>The two scenarios, side by side: squashed and proper 2D</vt:lpstr>
      <vt:lpstr>Final Exam type question: Qualitative Estimates of Locality</vt:lpstr>
      <vt:lpstr>Final Exam type question: Qualitative Estimates of Locality</vt:lpstr>
      <vt:lpstr>Taking it to the next level: 3D Matrices – good locality</vt:lpstr>
      <vt:lpstr>Taking it to the next level: 3D Matrices – bad locality</vt:lpstr>
      <vt:lpstr>Running the code in Debug vs. Release mode: big difference?</vt:lpstr>
      <vt:lpstr>Three observations related to our 2D and 3D examples</vt:lpstr>
      <vt:lpstr>Observations on “Observation 1”</vt:lpstr>
      <vt:lpstr>Observations on “Observation 3” (most important)</vt:lpstr>
      <vt:lpstr>Indirection and how it’s hurting… An example. [one slide side trip]</vt:lpstr>
      <vt:lpstr>The Lesson Learned</vt:lpstr>
      <vt:lpstr>Memory Speed: Widening of the Processor-DRAM Speed Gap</vt:lpstr>
      <vt:lpstr>[Back to caches: The inner workings of caches] General Cache Concepts</vt:lpstr>
      <vt:lpstr>Cache Line (aka Cache Block)</vt:lpstr>
      <vt:lpstr>General Cache Concepts: Hit</vt:lpstr>
      <vt:lpstr>General Cache Concepts: Miss</vt:lpstr>
      <vt:lpstr>Cache Miss Classification, by Request Type  [1/2]</vt:lpstr>
      <vt:lpstr>Cache Miss Classification, by Request Type  [2/2]</vt:lpstr>
      <vt:lpstr>Reasons for Cache Misses</vt:lpstr>
      <vt:lpstr>Placement &amp; Replacement Policies</vt:lpstr>
      <vt:lpstr>Placement Policies</vt:lpstr>
      <vt:lpstr>Placement Policies: further discussion</vt:lpstr>
      <vt:lpstr>[New Topic:] General Cache Organization [Symbols Used and Their Meaning]</vt:lpstr>
      <vt:lpstr>The BEST rule: The “folks in an apartment building” metaphor </vt:lpstr>
      <vt:lpstr>General Cache Organization (B, E, S)</vt:lpstr>
      <vt:lpstr>On finding if data from a memory address is in cache or not</vt:lpstr>
      <vt:lpstr>How a cache read takes place</vt:lpstr>
      <vt:lpstr>Example: Direct Mapped Cache (E = 1)</vt:lpstr>
      <vt:lpstr>Example: Direct Mapped Cache (E = 1)</vt:lpstr>
      <vt:lpstr>Example: Direct Mapped Cache (E = 1)</vt:lpstr>
      <vt:lpstr>E-way Set Associative Cache (Here: E = 2)</vt:lpstr>
      <vt:lpstr>E-way Set Associative Cache (Here: E = 2)</vt:lpstr>
      <vt:lpstr>E-way Set Associative Cache (Here: E = 2)</vt:lpstr>
      <vt:lpstr>Why these acrobatics?</vt:lpstr>
      <vt:lpstr>Going on a tangent: TLP vs ILP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361</cp:revision>
  <dcterms:created xsi:type="dcterms:W3CDTF">2018-05-16T17:28:20Z</dcterms:created>
  <dcterms:modified xsi:type="dcterms:W3CDTF">2020-01-31T16:45:47Z</dcterms:modified>
</cp:coreProperties>
</file>